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57" r:id="rId3"/>
    <p:sldId id="258" r:id="rId4"/>
    <p:sldId id="259" r:id="rId5"/>
    <p:sldId id="260" r:id="rId6"/>
    <p:sldId id="261" r:id="rId7"/>
    <p:sldId id="262" r:id="rId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p:restoredTop sz="94663"/>
  </p:normalViewPr>
  <p:slideViewPr>
    <p:cSldViewPr snapToGrid="0" snapToObjects="1">
      <p:cViewPr varScale="1">
        <p:scale>
          <a:sx n="117" d="100"/>
          <a:sy n="117" d="100"/>
        </p:scale>
        <p:origin x="150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8742E9BE-77A1-6048-8581-13758BB80028}" type="datetimeFigureOut">
              <a:rPr lang="fr-FR" smtClean="0"/>
              <a:t>19/01/2022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2805957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742E9BE-77A1-6048-8581-13758BB80028}" type="datetimeFigureOut">
              <a:rPr lang="fr-FR" smtClean="0"/>
              <a:t>19/01/2022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108999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742E9BE-77A1-6048-8581-13758BB80028}" type="datetimeFigureOut">
              <a:rPr lang="fr-FR" smtClean="0"/>
              <a:t>19/01/2022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250011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742E9BE-77A1-6048-8581-13758BB80028}" type="datetimeFigureOut">
              <a:rPr lang="fr-FR" smtClean="0"/>
              <a:t>19/01/2022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166601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8742E9BE-77A1-6048-8581-13758BB80028}" type="datetimeFigureOut">
              <a:rPr lang="fr-FR" smtClean="0"/>
              <a:t>19/01/2022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533446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742E9BE-77A1-6048-8581-13758BB80028}" type="datetimeFigureOut">
              <a:rPr lang="fr-FR" smtClean="0"/>
              <a:t>19/01/2022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3451093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742E9BE-77A1-6048-8581-13758BB80028}" type="datetimeFigureOut">
              <a:rPr lang="fr-FR" smtClean="0"/>
              <a:t>19/01/2022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198481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8742E9BE-77A1-6048-8581-13758BB80028}" type="datetimeFigureOut">
              <a:rPr lang="fr-FR" smtClean="0"/>
              <a:t>19/01/2022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332640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742E9BE-77A1-6048-8581-13758BB80028}" type="datetimeFigureOut">
              <a:rPr lang="fr-FR" smtClean="0"/>
              <a:t>19/01/2022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318608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742E9BE-77A1-6048-8581-13758BB80028}" type="datetimeFigureOut">
              <a:rPr lang="fr-FR" smtClean="0"/>
              <a:t>19/01/2022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174005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742E9BE-77A1-6048-8581-13758BB80028}" type="datetimeFigureOut">
              <a:rPr lang="fr-FR" smtClean="0"/>
              <a:t>19/01/2022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6320045-6329-8D47-A42A-FAB9E8339255}" type="slidenum">
              <a:rPr lang="fr-FR" smtClean="0"/>
              <a:t>‹N°›</a:t>
            </a:fld>
            <a:endParaRPr lang="fr-FR"/>
          </a:p>
        </p:txBody>
      </p:sp>
    </p:spTree>
    <p:extLst>
      <p:ext uri="{BB962C8B-B14F-4D97-AF65-F5344CB8AC3E}">
        <p14:creationId xmlns:p14="http://schemas.microsoft.com/office/powerpoint/2010/main" val="240453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42E9BE-77A1-6048-8581-13758BB80028}" type="datetimeFigureOut">
              <a:rPr lang="fr-FR" smtClean="0"/>
              <a:t>19/01/2022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20045-6329-8D47-A42A-FAB9E8339255}" type="slidenum">
              <a:rPr lang="fr-FR" smtClean="0"/>
              <a:t>‹N°›</a:t>
            </a:fld>
            <a:endParaRPr lang="fr-FR"/>
          </a:p>
        </p:txBody>
      </p:sp>
    </p:spTree>
    <p:extLst>
      <p:ext uri="{BB962C8B-B14F-4D97-AF65-F5344CB8AC3E}">
        <p14:creationId xmlns:p14="http://schemas.microsoft.com/office/powerpoint/2010/main" val="3827030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lfleury@vwpp.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rtlCol="0">
            <a:noAutofit/>
          </a:bodyPr>
          <a:lstStyle/>
          <a:p>
            <a:pPr eaLnBrk="1" fontAlgn="auto" hangingPunct="1">
              <a:spcAft>
                <a:spcPts val="0"/>
              </a:spcAft>
              <a:defRPr/>
            </a:pPr>
            <a:r>
              <a:rPr lang="fr-FR" sz="4400" dirty="0">
                <a:latin typeface="Apple Chancery"/>
                <a:ea typeface="+mj-ea"/>
                <a:cs typeface="Apple Chancery"/>
              </a:rPr>
              <a:t>Vivre chez votre hôte en France</a:t>
            </a:r>
          </a:p>
        </p:txBody>
      </p:sp>
      <p:sp>
        <p:nvSpPr>
          <p:cNvPr id="3" name="Sous-titre 2"/>
          <p:cNvSpPr>
            <a:spLocks noGrp="1"/>
          </p:cNvSpPr>
          <p:nvPr>
            <p:ph type="subTitle" idx="1"/>
          </p:nvPr>
        </p:nvSpPr>
        <p:spPr>
          <a:xfrm>
            <a:off x="1371600" y="3767138"/>
            <a:ext cx="6400800" cy="1752600"/>
          </a:xfrm>
        </p:spPr>
        <p:txBody>
          <a:bodyPr rtlCol="0">
            <a:normAutofit fontScale="62500" lnSpcReduction="20000"/>
          </a:bodyPr>
          <a:lstStyle/>
          <a:p>
            <a:pPr eaLnBrk="1" fontAlgn="auto" hangingPunct="1">
              <a:spcAft>
                <a:spcPts val="0"/>
              </a:spcAft>
              <a:buFont typeface="Wingdings" pitchFamily="2" charset="2"/>
              <a:buNone/>
              <a:defRPr/>
            </a:pPr>
            <a:r>
              <a:rPr lang="fr-FR" sz="4000" dirty="0">
                <a:ea typeface="+mn-ea"/>
                <a:cs typeface="+mn-cs"/>
              </a:rPr>
              <a:t>(Suite)</a:t>
            </a:r>
          </a:p>
          <a:p>
            <a:pPr eaLnBrk="1" fontAlgn="auto" hangingPunct="1">
              <a:spcAft>
                <a:spcPts val="0"/>
              </a:spcAft>
              <a:buFont typeface="Wingdings" pitchFamily="2" charset="2"/>
              <a:buNone/>
              <a:defRPr/>
            </a:pPr>
            <a:r>
              <a:rPr lang="fr-FR" sz="4000" dirty="0">
                <a:ea typeface="+mn-ea"/>
                <a:cs typeface="+mn-cs"/>
              </a:rPr>
              <a:t>2</a:t>
            </a:r>
            <a:r>
              <a:rPr lang="fr-FR" sz="4000" baseline="30000" dirty="0">
                <a:ea typeface="+mn-ea"/>
                <a:cs typeface="+mn-cs"/>
              </a:rPr>
              <a:t>e</a:t>
            </a:r>
            <a:r>
              <a:rPr lang="fr-FR" sz="4000" dirty="0">
                <a:ea typeface="+mn-ea"/>
                <a:cs typeface="+mn-cs"/>
              </a:rPr>
              <a:t> partie</a:t>
            </a:r>
          </a:p>
          <a:p>
            <a:pPr eaLnBrk="1" fontAlgn="auto" hangingPunct="1">
              <a:spcAft>
                <a:spcPts val="0"/>
              </a:spcAft>
              <a:buFont typeface="Wingdings" pitchFamily="2" charset="2"/>
              <a:buNone/>
              <a:defRPr/>
            </a:pPr>
            <a:r>
              <a:rPr lang="fr-FR" sz="4800" dirty="0">
                <a:latin typeface="Apple Chancery"/>
                <a:ea typeface="+mn-ea"/>
                <a:cs typeface="Apple Chancery"/>
              </a:rPr>
              <a:t>Règles de Vie et codes de comportement</a:t>
            </a:r>
          </a:p>
        </p:txBody>
      </p:sp>
    </p:spTree>
    <p:extLst>
      <p:ext uri="{BB962C8B-B14F-4D97-AF65-F5344CB8AC3E}">
        <p14:creationId xmlns:p14="http://schemas.microsoft.com/office/powerpoint/2010/main" val="3217729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u contenu 1"/>
          <p:cNvSpPr>
            <a:spLocks noGrp="1"/>
          </p:cNvSpPr>
          <p:nvPr>
            <p:ph idx="1"/>
          </p:nvPr>
        </p:nvSpPr>
        <p:spPr/>
        <p:txBody>
          <a:bodyPr>
            <a:normAutofit/>
          </a:bodyPr>
          <a:lstStyle/>
          <a:p>
            <a:pPr algn="just" eaLnBrk="1" hangingPunct="1">
              <a:lnSpc>
                <a:spcPct val="90000"/>
              </a:lnSpc>
            </a:pPr>
            <a:r>
              <a:rPr lang="fr-FR" sz="2200" i="1" dirty="0">
                <a:latin typeface="Book Antiqua" charset="0"/>
              </a:rPr>
              <a:t> </a:t>
            </a:r>
            <a:r>
              <a:rPr lang="fr-FR" sz="2200" u="sng" dirty="0">
                <a:latin typeface="Book Antiqua" charset="0"/>
              </a:rPr>
              <a:t>Le broyeur</a:t>
            </a:r>
            <a:r>
              <a:rPr lang="fr-FR" sz="2200" i="1" dirty="0">
                <a:latin typeface="Book Antiqua" charset="0"/>
              </a:rPr>
              <a:t>.  </a:t>
            </a:r>
            <a:r>
              <a:rPr lang="fr-FR" sz="2200" dirty="0">
                <a:latin typeface="Book Antiqua" charset="0"/>
              </a:rPr>
              <a:t>Attention il n’y a </a:t>
            </a:r>
            <a:r>
              <a:rPr lang="fr-FR" sz="2200" u="sng" dirty="0">
                <a:latin typeface="Book Antiqua" charset="0"/>
              </a:rPr>
              <a:t>pas</a:t>
            </a:r>
            <a:r>
              <a:rPr lang="fr-FR" sz="2200" dirty="0">
                <a:latin typeface="Book Antiqua" charset="0"/>
              </a:rPr>
              <a:t> de broyeur ("</a:t>
            </a:r>
            <a:r>
              <a:rPr lang="fr-FR" sz="2200" dirty="0" err="1">
                <a:latin typeface="Book Antiqua" charset="0"/>
              </a:rPr>
              <a:t>garbage</a:t>
            </a:r>
            <a:r>
              <a:rPr lang="fr-FR" sz="2200" dirty="0">
                <a:latin typeface="Book Antiqua" charset="0"/>
              </a:rPr>
              <a:t> </a:t>
            </a:r>
            <a:r>
              <a:rPr lang="fr-FR" sz="2200" dirty="0" err="1">
                <a:latin typeface="Book Antiqua" charset="0"/>
              </a:rPr>
              <a:t>disposal</a:t>
            </a:r>
            <a:r>
              <a:rPr lang="fr-FR" sz="2200" dirty="0">
                <a:latin typeface="Book Antiqua" charset="0"/>
              </a:rPr>
              <a:t>") dans l’évier mais parfois une grille qui filtre les aliments.  Enlever les aliments restés dans l’évier sinon vous risquez de boucher l’évier.</a:t>
            </a:r>
          </a:p>
          <a:p>
            <a:pPr algn="just" eaLnBrk="1" hangingPunct="1">
              <a:lnSpc>
                <a:spcPct val="90000"/>
              </a:lnSpc>
            </a:pPr>
            <a:r>
              <a:rPr lang="fr-FR" sz="2200" dirty="0">
                <a:latin typeface="Book Antiqua" charset="0"/>
              </a:rPr>
              <a:t>Si vous préparez vos propres repas dans la cuisine de la famille : </a:t>
            </a:r>
            <a:r>
              <a:rPr lang="fr-FR" sz="2200" b="1" i="1" u="sng" dirty="0">
                <a:latin typeface="Book Antiqua" charset="0"/>
              </a:rPr>
              <a:t>nettoyer  la cuisine après vous; les surfaces, les casseroles,</a:t>
            </a:r>
            <a:r>
              <a:rPr lang="fr-FR" sz="2200" b="1" i="1" dirty="0">
                <a:latin typeface="Book Antiqua" charset="0"/>
              </a:rPr>
              <a:t> </a:t>
            </a:r>
            <a:r>
              <a:rPr lang="fr-FR" sz="2200" dirty="0">
                <a:latin typeface="Book Antiqua" charset="0"/>
              </a:rPr>
              <a:t>et mettre les assiettes et couverts dans le lave- vaisselle . Passer le balai si besoin est.  </a:t>
            </a:r>
          </a:p>
          <a:p>
            <a:pPr algn="just" eaLnBrk="1" hangingPunct="1">
              <a:lnSpc>
                <a:spcPct val="90000"/>
              </a:lnSpc>
            </a:pPr>
            <a:r>
              <a:rPr lang="fr-FR" sz="2200" dirty="0">
                <a:latin typeface="Book Antiqua" charset="0"/>
              </a:rPr>
              <a:t>Ne pas utiliser des aliments qui ne sont pas les vôtres (sauf si la famille vous l’autorise, et si oui, remplacer-les avec des nouveaux aliments si vous les terminez.)</a:t>
            </a:r>
          </a:p>
          <a:p>
            <a:pPr algn="just" eaLnBrk="1" hangingPunct="1">
              <a:lnSpc>
                <a:spcPct val="90000"/>
              </a:lnSpc>
            </a:pPr>
            <a:r>
              <a:rPr lang="fr-FR" sz="2200" dirty="0">
                <a:latin typeface="Book Antiqua" charset="0"/>
              </a:rPr>
              <a:t>Si la famille reçoit se amis à dîner, ou le dimanche, essayer de ne pas trop occuper la cuisine, ou du moins demander si vous ne dérangez pas.</a:t>
            </a:r>
          </a:p>
          <a:p>
            <a:pPr algn="just" eaLnBrk="1" hangingPunct="1">
              <a:lnSpc>
                <a:spcPct val="90000"/>
              </a:lnSpc>
              <a:buFont typeface="Wingdings" charset="0"/>
              <a:buNone/>
            </a:pPr>
            <a:endParaRPr lang="fr-FR" sz="2200" dirty="0">
              <a:latin typeface="Book Antiqua" charset="0"/>
            </a:endParaRPr>
          </a:p>
        </p:txBody>
      </p:sp>
      <p:sp>
        <p:nvSpPr>
          <p:cNvPr id="26626" name="Titre 2"/>
          <p:cNvSpPr>
            <a:spLocks noGrp="1"/>
          </p:cNvSpPr>
          <p:nvPr>
            <p:ph type="title"/>
          </p:nvPr>
        </p:nvSpPr>
        <p:spPr/>
        <p:txBody>
          <a:bodyPr/>
          <a:lstStyle/>
          <a:p>
            <a:pPr eaLnBrk="1" hangingPunct="1"/>
            <a:r>
              <a:rPr lang="fr-FR">
                <a:latin typeface="Book Antiqua" charset="0"/>
              </a:rPr>
              <a:t>La cuisine</a:t>
            </a:r>
          </a:p>
        </p:txBody>
      </p:sp>
      <p:pic>
        <p:nvPicPr>
          <p:cNvPr id="26627"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3025" y="114300"/>
            <a:ext cx="2492375" cy="1468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01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rtlCol="0">
            <a:normAutofit fontScale="55000" lnSpcReduction="20000"/>
          </a:bodyPr>
          <a:lstStyle/>
          <a:p>
            <a:pPr marL="365760" indent="-365760" algn="just" eaLnBrk="1" fontAlgn="auto" hangingPunct="1">
              <a:spcAft>
                <a:spcPts val="0"/>
              </a:spcAft>
              <a:buFont typeface="Wingdings" pitchFamily="2" charset="2"/>
              <a:buChar char=""/>
              <a:defRPr/>
            </a:pPr>
            <a:r>
              <a:rPr lang="fr-FR" dirty="0">
                <a:solidFill>
                  <a:schemeClr val="tx1">
                    <a:lumMod val="85000"/>
                    <a:lumOff val="15000"/>
                  </a:schemeClr>
                </a:solidFill>
                <a:ea typeface="+mn-ea"/>
                <a:cs typeface="+mn-cs"/>
              </a:rPr>
              <a:t>Certaines familles préfèrent faire votre linge avec le linge de  la famille, ou le mettre dans la machine pour vous, ou préfèrent que vous fassiez votre linge vous-même (à la maison ou à la laverie.) Ce sera noté sur leur formulaire, et vous pouvez leur demander. Pensez à marquer votre nom sur les étiquettes de vos vêtements pour rendre le tri plus facile.</a:t>
            </a:r>
          </a:p>
          <a:p>
            <a:pPr marL="365760" indent="-365760" algn="just" eaLnBrk="1" fontAlgn="auto" hangingPunct="1">
              <a:spcAft>
                <a:spcPts val="0"/>
              </a:spcAft>
              <a:buFont typeface="Wingdings" pitchFamily="2" charset="2"/>
              <a:buChar char=""/>
              <a:defRPr/>
            </a:pPr>
            <a:r>
              <a:rPr lang="fr-FR" dirty="0">
                <a:solidFill>
                  <a:schemeClr val="tx1">
                    <a:lumMod val="85000"/>
                    <a:lumOff val="15000"/>
                  </a:schemeClr>
                </a:solidFill>
                <a:ea typeface="+mn-ea"/>
                <a:cs typeface="+mn-cs"/>
              </a:rPr>
              <a:t>A utiliser/à donner une machine à lessive 1 fois par semaine ; ne pas abuser  de cette possibilité.  Voir la page sur l’eau et l’électricité en 1</a:t>
            </a:r>
            <a:r>
              <a:rPr lang="fr-FR" baseline="30000" dirty="0">
                <a:solidFill>
                  <a:schemeClr val="tx1">
                    <a:lumMod val="85000"/>
                    <a:lumOff val="15000"/>
                  </a:schemeClr>
                </a:solidFill>
                <a:ea typeface="+mn-ea"/>
                <a:cs typeface="+mn-cs"/>
              </a:rPr>
              <a:t>er</a:t>
            </a:r>
            <a:r>
              <a:rPr lang="fr-FR" dirty="0">
                <a:solidFill>
                  <a:schemeClr val="tx1">
                    <a:lumMod val="85000"/>
                    <a:lumOff val="15000"/>
                  </a:schemeClr>
                </a:solidFill>
                <a:ea typeface="+mn-ea"/>
                <a:cs typeface="+mn-cs"/>
              </a:rPr>
              <a:t> partie.</a:t>
            </a:r>
          </a:p>
          <a:p>
            <a:pPr marL="365760" indent="-365760" algn="just" eaLnBrk="1" fontAlgn="auto" hangingPunct="1">
              <a:spcAft>
                <a:spcPts val="0"/>
              </a:spcAft>
              <a:buFont typeface="Wingdings" pitchFamily="2" charset="2"/>
              <a:buChar char=""/>
              <a:defRPr/>
            </a:pPr>
            <a:r>
              <a:rPr lang="fr-FR" i="1" u="sng" dirty="0">
                <a:solidFill>
                  <a:schemeClr val="tx1">
                    <a:lumMod val="85000"/>
                    <a:lumOff val="15000"/>
                  </a:schemeClr>
                </a:solidFill>
                <a:ea typeface="+mn-ea"/>
                <a:cs typeface="+mn-cs"/>
              </a:rPr>
              <a:t>Ne PAS surcharger les machines à laver</a:t>
            </a:r>
            <a:r>
              <a:rPr lang="fr-FR" dirty="0">
                <a:solidFill>
                  <a:schemeClr val="tx1">
                    <a:lumMod val="85000"/>
                    <a:lumOff val="15000"/>
                  </a:schemeClr>
                </a:solidFill>
                <a:ea typeface="+mn-ea"/>
                <a:cs typeface="+mn-cs"/>
              </a:rPr>
              <a:t> : Les machines à laver en France ont une plus petite capacité que les machines aux Etats-Unis ; ne mettez pas/laissez pas plus de 3 pantalons ou jeans, 4 ou 5 hauts, 5 à 7 paires de chaussettes et sous vêtements par semaine, sinon votre famille pensera que vous êtes excessifs et vous risquez de casser la machine!  </a:t>
            </a:r>
          </a:p>
          <a:p>
            <a:pPr marL="365760" indent="-365760" algn="just" eaLnBrk="1" fontAlgn="auto" hangingPunct="1">
              <a:spcAft>
                <a:spcPts val="0"/>
              </a:spcAft>
              <a:buFont typeface="Wingdings" pitchFamily="2" charset="2"/>
              <a:buChar char=""/>
              <a:defRPr/>
            </a:pPr>
            <a:r>
              <a:rPr lang="fr-FR" dirty="0">
                <a:solidFill>
                  <a:schemeClr val="tx1">
                    <a:lumMod val="85000"/>
                    <a:lumOff val="15000"/>
                  </a:schemeClr>
                </a:solidFill>
                <a:ea typeface="+mn-ea"/>
                <a:cs typeface="+mn-cs"/>
              </a:rPr>
              <a:t>Il n’y a que très rarement des sèche-linges dans les appartements en France – demandez où et comment tendre votre linge.  </a:t>
            </a:r>
            <a:r>
              <a:rPr lang="fr-FR" i="1" u="sng" dirty="0">
                <a:solidFill>
                  <a:schemeClr val="tx1">
                    <a:lumMod val="85000"/>
                    <a:lumOff val="15000"/>
                  </a:schemeClr>
                </a:solidFill>
                <a:ea typeface="+mn-ea"/>
                <a:cs typeface="+mn-cs"/>
              </a:rPr>
              <a:t>Ne pas mettre le linge mouillé à sécher sur les meubles ou sur les portes.</a:t>
            </a:r>
            <a:r>
              <a:rPr lang="fr-FR" i="1" dirty="0">
                <a:solidFill>
                  <a:schemeClr val="tx1">
                    <a:lumMod val="85000"/>
                    <a:lumOff val="15000"/>
                  </a:schemeClr>
                </a:solidFill>
              </a:rPr>
              <a:t> </a:t>
            </a:r>
            <a:r>
              <a:rPr lang="fr-FR" dirty="0">
                <a:solidFill>
                  <a:schemeClr val="tx1">
                    <a:lumMod val="85000"/>
                    <a:lumOff val="15000"/>
                  </a:schemeClr>
                </a:solidFill>
                <a:ea typeface="+mn-ea"/>
                <a:cs typeface="+mn-cs"/>
              </a:rPr>
              <a:t>C’est souvent parce qu’il n’y a pas beaucoup de place pour sécher le linge mouillé, surtout pour les vêtements volumineux, qu’on peut vous proposer de laver et sécher à la laverie, où il y a des sèche- linges.</a:t>
            </a:r>
          </a:p>
          <a:p>
            <a:pPr marL="365760" indent="-365760" algn="just" eaLnBrk="1" fontAlgn="auto" hangingPunct="1">
              <a:spcAft>
                <a:spcPts val="0"/>
              </a:spcAft>
              <a:buFont typeface="Wingdings" pitchFamily="2" charset="2"/>
              <a:buChar char=""/>
              <a:defRPr/>
            </a:pPr>
            <a:endParaRPr lang="fr-FR" dirty="0">
              <a:solidFill>
                <a:schemeClr val="tx1">
                  <a:lumMod val="85000"/>
                  <a:lumOff val="15000"/>
                </a:schemeClr>
              </a:solidFill>
              <a:ea typeface="+mn-ea"/>
              <a:cs typeface="+mn-cs"/>
            </a:endParaRPr>
          </a:p>
        </p:txBody>
      </p:sp>
      <p:sp>
        <p:nvSpPr>
          <p:cNvPr id="27650" name="Titre 2"/>
          <p:cNvSpPr>
            <a:spLocks noGrp="1"/>
          </p:cNvSpPr>
          <p:nvPr>
            <p:ph type="title"/>
          </p:nvPr>
        </p:nvSpPr>
        <p:spPr/>
        <p:txBody>
          <a:bodyPr>
            <a:normAutofit fontScale="90000"/>
          </a:bodyPr>
          <a:lstStyle/>
          <a:p>
            <a:pPr eaLnBrk="1" hangingPunct="1"/>
            <a:br>
              <a:rPr lang="fr-FR" sz="4400" b="1" u="sng">
                <a:latin typeface="Book Antiqua" charset="0"/>
              </a:rPr>
            </a:br>
            <a:r>
              <a:rPr lang="fr-FR" sz="4400" b="1" u="sng">
                <a:latin typeface="Book Antiqua" charset="0"/>
              </a:rPr>
              <a:t>Machine à laver le linge </a:t>
            </a:r>
            <a:br>
              <a:rPr lang="fr-FR" sz="4400">
                <a:latin typeface="Book Antiqua" charset="0"/>
              </a:rPr>
            </a:br>
            <a:endParaRPr lang="fr-FR" sz="4400">
              <a:latin typeface="Book Antiqua" charset="0"/>
            </a:endParaRPr>
          </a:p>
        </p:txBody>
      </p:sp>
    </p:spTree>
    <p:extLst>
      <p:ext uri="{BB962C8B-B14F-4D97-AF65-F5344CB8AC3E}">
        <p14:creationId xmlns:p14="http://schemas.microsoft.com/office/powerpoint/2010/main" val="3834591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contenu 1"/>
          <p:cNvSpPr>
            <a:spLocks noGrp="1"/>
          </p:cNvSpPr>
          <p:nvPr>
            <p:ph idx="1"/>
          </p:nvPr>
        </p:nvSpPr>
        <p:spPr>
          <a:xfrm>
            <a:off x="698500" y="2247900"/>
            <a:ext cx="7747000" cy="4000500"/>
          </a:xfrm>
        </p:spPr>
        <p:txBody>
          <a:bodyPr>
            <a:normAutofit lnSpcReduction="10000"/>
          </a:bodyPr>
          <a:lstStyle/>
          <a:p>
            <a:pPr algn="just" eaLnBrk="1" hangingPunct="1">
              <a:lnSpc>
                <a:spcPct val="80000"/>
              </a:lnSpc>
              <a:buFont typeface="Wingdings" pitchFamily="2" charset="2"/>
              <a:buChar char="v"/>
            </a:pPr>
            <a:r>
              <a:rPr lang="fr-FR" sz="1000" dirty="0">
                <a:latin typeface="Book Antiqua" charset="0"/>
              </a:rPr>
              <a:t>S</a:t>
            </a:r>
            <a:r>
              <a:rPr lang="fr-FR" sz="1200" dirty="0">
                <a:latin typeface="Book Antiqua" charset="0"/>
              </a:rPr>
              <a:t>i la famille invite à dîner vos  parents ou un de vos amis, </a:t>
            </a:r>
            <a:r>
              <a:rPr lang="fr-FR" sz="1200" u="sng" dirty="0">
                <a:latin typeface="Book Antiqua" charset="0"/>
              </a:rPr>
              <a:t>penser à remercier </a:t>
            </a:r>
            <a:r>
              <a:rPr lang="fr-FR" sz="1200" dirty="0">
                <a:latin typeface="Book Antiqua" charset="0"/>
              </a:rPr>
              <a:t>et à offrir un bouquet de fleurs (cadeau traditionnel) ou de chocolats (s’ils aiment) pour remercier la famille de son geste.</a:t>
            </a:r>
          </a:p>
          <a:p>
            <a:pPr algn="just" eaLnBrk="1" hangingPunct="1">
              <a:lnSpc>
                <a:spcPct val="80000"/>
              </a:lnSpc>
              <a:buFont typeface="Wingdings" pitchFamily="2" charset="2"/>
              <a:buChar char="v"/>
            </a:pPr>
            <a:endParaRPr lang="fr-FR" sz="1200" dirty="0">
              <a:latin typeface="Book Antiqua" charset="0"/>
            </a:endParaRPr>
          </a:p>
          <a:p>
            <a:pPr algn="just" eaLnBrk="1" hangingPunct="1">
              <a:lnSpc>
                <a:spcPct val="80000"/>
              </a:lnSpc>
              <a:buFont typeface="Wingdings" pitchFamily="2" charset="2"/>
              <a:buChar char="v"/>
            </a:pPr>
            <a:r>
              <a:rPr lang="fr-FR" sz="1200" dirty="0">
                <a:latin typeface="Book Antiqua" charset="0"/>
              </a:rPr>
              <a:t>Pour recevoir des invités dans la famille dans la journée : </a:t>
            </a:r>
          </a:p>
          <a:p>
            <a:pPr marL="0" indent="0" algn="just" eaLnBrk="1" hangingPunct="1">
              <a:lnSpc>
                <a:spcPct val="80000"/>
              </a:lnSpc>
              <a:buNone/>
            </a:pPr>
            <a:r>
              <a:rPr lang="fr-FR" sz="1200" dirty="0">
                <a:latin typeface="Book Antiqua" charset="0"/>
              </a:rPr>
              <a:t>	 Il faut toujours demander l’autorisation à l’hôtesse, expliquer qui est cet(te) ami/e, d’où elle vient.  Il ne 	faut pas inviter des personnes que vous ne connaissez pas très bien.   Comme un enfant de la famille 	demande à ses parents si son ami peut venir chez elle ou s’il peut venir dîner, faites de même.</a:t>
            </a:r>
          </a:p>
          <a:p>
            <a:pPr algn="just" eaLnBrk="1" hangingPunct="1">
              <a:lnSpc>
                <a:spcPct val="80000"/>
              </a:lnSpc>
              <a:buFont typeface="Wingdings" pitchFamily="2" charset="2"/>
              <a:buChar char="v"/>
            </a:pPr>
            <a:endParaRPr lang="fr-FR" sz="1200" dirty="0">
              <a:latin typeface="Book Antiqua" charset="0"/>
            </a:endParaRPr>
          </a:p>
          <a:p>
            <a:pPr algn="just" eaLnBrk="1" hangingPunct="1">
              <a:lnSpc>
                <a:spcPct val="80000"/>
              </a:lnSpc>
              <a:buFont typeface="Wingdings" pitchFamily="2" charset="2"/>
              <a:buChar char="v"/>
            </a:pPr>
            <a:r>
              <a:rPr lang="fr-FR" sz="1200" dirty="0">
                <a:latin typeface="Book Antiqua" charset="0"/>
              </a:rPr>
              <a:t>Vous n’êtes pas dans un campus,  c’est important pour les membres de la famille.  </a:t>
            </a:r>
          </a:p>
          <a:p>
            <a:pPr algn="just" eaLnBrk="1" hangingPunct="1">
              <a:lnSpc>
                <a:spcPct val="80000"/>
              </a:lnSpc>
              <a:buFont typeface="Wingdings" pitchFamily="2" charset="2"/>
              <a:buChar char="v"/>
            </a:pPr>
            <a:endParaRPr lang="fr-FR" sz="1200" b="1" u="sng" dirty="0">
              <a:latin typeface="Book Antiqua" charset="0"/>
            </a:endParaRPr>
          </a:p>
          <a:p>
            <a:pPr algn="just" eaLnBrk="1" hangingPunct="1">
              <a:lnSpc>
                <a:spcPct val="80000"/>
              </a:lnSpc>
              <a:buFont typeface="Wingdings" pitchFamily="2" charset="2"/>
              <a:buChar char="v"/>
            </a:pPr>
            <a:r>
              <a:rPr lang="fr-FR" sz="1200" b="1" u="sng" dirty="0">
                <a:latin typeface="Book Antiqua" charset="0"/>
              </a:rPr>
              <a:t>You </a:t>
            </a:r>
            <a:r>
              <a:rPr lang="fr-FR" sz="1200" b="1" u="sng" dirty="0" err="1">
                <a:latin typeface="Book Antiqua" charset="0"/>
              </a:rPr>
              <a:t>may</a:t>
            </a:r>
            <a:r>
              <a:rPr lang="fr-FR" sz="1200" b="1" u="sng" dirty="0">
                <a:latin typeface="Book Antiqua" charset="0"/>
              </a:rPr>
              <a:t> not </a:t>
            </a:r>
            <a:r>
              <a:rPr lang="fr-FR" sz="1200" b="1" u="sng" dirty="0" err="1">
                <a:latin typeface="Book Antiqua" charset="0"/>
              </a:rPr>
              <a:t>hold</a:t>
            </a:r>
            <a:r>
              <a:rPr lang="fr-FR" sz="1200" b="1" u="sng" dirty="0">
                <a:latin typeface="Book Antiqua" charset="0"/>
              </a:rPr>
              <a:t> parties at </a:t>
            </a:r>
            <a:r>
              <a:rPr lang="fr-FR" sz="1200" b="1" u="sng" dirty="0" err="1">
                <a:latin typeface="Book Antiqua" charset="0"/>
              </a:rPr>
              <a:t>your</a:t>
            </a:r>
            <a:r>
              <a:rPr lang="fr-FR" sz="1200" b="1" u="sng" dirty="0">
                <a:latin typeface="Book Antiqua" charset="0"/>
              </a:rPr>
              <a:t> </a:t>
            </a:r>
            <a:r>
              <a:rPr lang="fr-FR" sz="1200" b="1" u="sng" dirty="0" err="1">
                <a:latin typeface="Book Antiqua" charset="0"/>
              </a:rPr>
              <a:t>host’s</a:t>
            </a:r>
            <a:r>
              <a:rPr lang="fr-FR" sz="1200" b="1" u="sng" dirty="0">
                <a:latin typeface="Book Antiqua" charset="0"/>
              </a:rPr>
              <a:t> home, or invite people over, </a:t>
            </a:r>
            <a:r>
              <a:rPr lang="fr-FR" sz="1200" b="1" u="sng" dirty="0" err="1">
                <a:latin typeface="Book Antiqua" charset="0"/>
              </a:rPr>
              <a:t>especially</a:t>
            </a:r>
            <a:r>
              <a:rPr lang="fr-FR" sz="1200" b="1" u="sng" dirty="0">
                <a:latin typeface="Book Antiqua" charset="0"/>
              </a:rPr>
              <a:t> </a:t>
            </a:r>
            <a:r>
              <a:rPr lang="fr-FR" sz="1200" b="1" u="sng" dirty="0" err="1">
                <a:latin typeface="Book Antiqua" charset="0"/>
              </a:rPr>
              <a:t>when</a:t>
            </a:r>
            <a:r>
              <a:rPr lang="fr-FR" sz="1200" b="1" u="sng" dirty="0">
                <a:latin typeface="Book Antiqua" charset="0"/>
              </a:rPr>
              <a:t> </a:t>
            </a:r>
            <a:r>
              <a:rPr lang="fr-FR" sz="1200" b="1" u="sng" dirty="0" err="1">
                <a:latin typeface="Book Antiqua" charset="0"/>
              </a:rPr>
              <a:t>they</a:t>
            </a:r>
            <a:r>
              <a:rPr lang="fr-FR" sz="1200" b="1" u="sng" dirty="0">
                <a:latin typeface="Book Antiqua" charset="0"/>
              </a:rPr>
              <a:t> are not at home.</a:t>
            </a:r>
            <a:endParaRPr lang="fr-FR" sz="1200" dirty="0">
              <a:latin typeface="Book Antiqua" charset="0"/>
            </a:endParaRPr>
          </a:p>
          <a:p>
            <a:pPr algn="just" eaLnBrk="1" hangingPunct="1">
              <a:lnSpc>
                <a:spcPct val="80000"/>
              </a:lnSpc>
              <a:buFont typeface="Wingdings" pitchFamily="2" charset="2"/>
              <a:buChar char="v"/>
            </a:pPr>
            <a:r>
              <a:rPr lang="fr-FR" sz="1200" b="1" u="sng" dirty="0">
                <a:latin typeface="Book Antiqua" charset="0"/>
              </a:rPr>
              <a:t>Host </a:t>
            </a:r>
            <a:r>
              <a:rPr lang="fr-FR" sz="1200" b="1" u="sng" dirty="0" err="1">
                <a:latin typeface="Book Antiqua" charset="0"/>
              </a:rPr>
              <a:t>families</a:t>
            </a:r>
            <a:r>
              <a:rPr lang="fr-FR" sz="1200" b="1" u="sng" dirty="0">
                <a:latin typeface="Book Antiqua" charset="0"/>
              </a:rPr>
              <a:t> have been </a:t>
            </a:r>
            <a:r>
              <a:rPr lang="fr-FR" sz="1200" b="1" u="sng" dirty="0" err="1">
                <a:latin typeface="Book Antiqua" charset="0"/>
              </a:rPr>
              <a:t>asked</a:t>
            </a:r>
            <a:r>
              <a:rPr lang="fr-FR" sz="1200" b="1" u="sng" dirty="0">
                <a:latin typeface="Book Antiqua" charset="0"/>
              </a:rPr>
              <a:t> to NOT host </a:t>
            </a:r>
            <a:r>
              <a:rPr lang="fr-FR" sz="1200" b="1" u="sng" dirty="0" err="1">
                <a:latin typeface="Book Antiqua" charset="0"/>
              </a:rPr>
              <a:t>your</a:t>
            </a:r>
            <a:r>
              <a:rPr lang="fr-FR" sz="1200" b="1" u="sng" dirty="0">
                <a:latin typeface="Book Antiqua" charset="0"/>
              </a:rPr>
              <a:t> non VWPP  </a:t>
            </a:r>
            <a:r>
              <a:rPr lang="fr-FR" sz="1200" b="1" u="sng" dirty="0" err="1">
                <a:latin typeface="Book Antiqua" charset="0"/>
              </a:rPr>
              <a:t>guests</a:t>
            </a:r>
            <a:r>
              <a:rPr lang="fr-FR" sz="1200" b="1" u="sng" dirty="0">
                <a:latin typeface="Book Antiqua" charset="0"/>
              </a:rPr>
              <a:t> </a:t>
            </a:r>
            <a:r>
              <a:rPr lang="fr-FR" sz="1200" b="1" u="sng" dirty="0" err="1">
                <a:latin typeface="Book Antiqua" charset="0"/>
              </a:rPr>
              <a:t>overnight</a:t>
            </a:r>
            <a:r>
              <a:rPr lang="fr-FR" sz="1200" b="1" u="sng" dirty="0">
                <a:latin typeface="Book Antiqua" charset="0"/>
              </a:rPr>
              <a:t> </a:t>
            </a:r>
          </a:p>
          <a:p>
            <a:pPr algn="just" eaLnBrk="1" hangingPunct="1">
              <a:lnSpc>
                <a:spcPct val="80000"/>
              </a:lnSpc>
              <a:buFont typeface="Wingdings" pitchFamily="2" charset="2"/>
              <a:buChar char="v"/>
            </a:pPr>
            <a:r>
              <a:rPr lang="fr-FR" sz="1200" b="1" dirty="0">
                <a:latin typeface="Book Antiqua" charset="0"/>
              </a:rPr>
              <a:t> </a:t>
            </a:r>
            <a:r>
              <a:rPr lang="fr-FR" sz="1200" b="1" dirty="0" err="1">
                <a:latin typeface="Book Antiqua" charset="0"/>
              </a:rPr>
              <a:t>Only</a:t>
            </a:r>
            <a:r>
              <a:rPr lang="fr-FR" sz="1200" b="1" dirty="0">
                <a:latin typeface="Book Antiqua" charset="0"/>
              </a:rPr>
              <a:t> if </a:t>
            </a:r>
            <a:r>
              <a:rPr lang="fr-FR" sz="1200" b="1" dirty="0" err="1">
                <a:latin typeface="Book Antiqua" charset="0"/>
              </a:rPr>
              <a:t>your</a:t>
            </a:r>
            <a:r>
              <a:rPr lang="fr-FR" sz="1200" b="1" dirty="0">
                <a:latin typeface="Book Antiqua" charset="0"/>
              </a:rPr>
              <a:t> host </a:t>
            </a:r>
            <a:r>
              <a:rPr lang="fr-FR" sz="1200" b="1" dirty="0" err="1">
                <a:latin typeface="Book Antiqua" charset="0"/>
              </a:rPr>
              <a:t>allows</a:t>
            </a:r>
            <a:r>
              <a:rPr lang="fr-FR" sz="1200" b="1" dirty="0">
                <a:latin typeface="Book Antiqua" charset="0"/>
              </a:rPr>
              <a:t> </a:t>
            </a:r>
            <a:r>
              <a:rPr lang="fr-FR" sz="1200" b="1" dirty="0" err="1">
                <a:latin typeface="Book Antiqua" charset="0"/>
              </a:rPr>
              <a:t>it</a:t>
            </a:r>
            <a:r>
              <a:rPr lang="fr-FR" sz="1200" b="1" dirty="0">
                <a:latin typeface="Book Antiqua" charset="0"/>
              </a:rPr>
              <a:t> on the « formulaire de logement » </a:t>
            </a:r>
            <a:r>
              <a:rPr lang="fr-FR" sz="1200" b="1" dirty="0" err="1">
                <a:latin typeface="Book Antiqua" charset="0"/>
              </a:rPr>
              <a:t>may</a:t>
            </a:r>
            <a:r>
              <a:rPr lang="fr-FR" sz="1200" b="1" dirty="0">
                <a:latin typeface="Book Antiqua" charset="0"/>
              </a:rPr>
              <a:t> </a:t>
            </a:r>
            <a:r>
              <a:rPr lang="fr-FR" sz="1200" b="1" dirty="0" err="1">
                <a:latin typeface="Book Antiqua" charset="0"/>
              </a:rPr>
              <a:t>you</a:t>
            </a:r>
            <a:r>
              <a:rPr lang="fr-FR" sz="1200" b="1" dirty="0">
                <a:latin typeface="Book Antiqua" charset="0"/>
              </a:rPr>
              <a:t> invite one or </a:t>
            </a:r>
            <a:r>
              <a:rPr lang="fr-FR" sz="1200" b="1" dirty="0" err="1">
                <a:latin typeface="Book Antiqua" charset="0"/>
              </a:rPr>
              <a:t>two</a:t>
            </a:r>
            <a:r>
              <a:rPr lang="fr-FR" sz="1200" b="1" dirty="0">
                <a:latin typeface="Book Antiqua" charset="0"/>
              </a:rPr>
              <a:t> </a:t>
            </a:r>
            <a:r>
              <a:rPr lang="fr-FR" sz="1200" b="1" dirty="0" err="1">
                <a:latin typeface="Book Antiqua" charset="0"/>
              </a:rPr>
              <a:t>friends</a:t>
            </a:r>
            <a:r>
              <a:rPr lang="fr-FR" sz="1200" b="1" dirty="0">
                <a:latin typeface="Book Antiqua" charset="0"/>
              </a:rPr>
              <a:t> to </a:t>
            </a:r>
            <a:r>
              <a:rPr lang="fr-FR" sz="1200" b="1" dirty="0" err="1">
                <a:latin typeface="Book Antiqua" charset="0"/>
              </a:rPr>
              <a:t>your</a:t>
            </a:r>
            <a:r>
              <a:rPr lang="fr-FR" sz="1200" b="1" dirty="0">
                <a:latin typeface="Book Antiqua" charset="0"/>
              </a:rPr>
              <a:t> </a:t>
            </a:r>
            <a:r>
              <a:rPr lang="fr-FR" sz="1200" b="1" dirty="0" err="1">
                <a:latin typeface="Book Antiqua" charset="0"/>
              </a:rPr>
              <a:t>host’s</a:t>
            </a:r>
            <a:r>
              <a:rPr lang="fr-FR" sz="1200" b="1" dirty="0">
                <a:latin typeface="Book Antiqua" charset="0"/>
              </a:rPr>
              <a:t> home to </a:t>
            </a:r>
            <a:r>
              <a:rPr lang="fr-FR" sz="1200" b="1" dirty="0" err="1">
                <a:latin typeface="Book Antiqua" charset="0"/>
              </a:rPr>
              <a:t>visit</a:t>
            </a:r>
            <a:r>
              <a:rPr lang="fr-FR" sz="1200" b="1" dirty="0">
                <a:latin typeface="Book Antiqua" charset="0"/>
              </a:rPr>
              <a:t> for a few </a:t>
            </a:r>
            <a:r>
              <a:rPr lang="fr-FR" sz="1200" b="1" dirty="0" err="1">
                <a:latin typeface="Book Antiqua" charset="0"/>
              </a:rPr>
              <a:t>hours</a:t>
            </a:r>
            <a:r>
              <a:rPr lang="fr-FR" sz="1200" b="1" dirty="0">
                <a:latin typeface="Book Antiqua" charset="0"/>
              </a:rPr>
              <a:t> ;</a:t>
            </a:r>
            <a:r>
              <a:rPr lang="fr-FR" sz="1200" b="1" dirty="0" err="1">
                <a:latin typeface="Book Antiqua" charset="0"/>
              </a:rPr>
              <a:t>even</a:t>
            </a:r>
            <a:r>
              <a:rPr lang="fr-FR" sz="1200" b="1" dirty="0">
                <a:latin typeface="Book Antiqua" charset="0"/>
              </a:rPr>
              <a:t> if </a:t>
            </a:r>
            <a:r>
              <a:rPr lang="fr-FR" sz="1200" b="1" dirty="0" err="1">
                <a:latin typeface="Book Antiqua" charset="0"/>
              </a:rPr>
              <a:t>they</a:t>
            </a:r>
            <a:r>
              <a:rPr lang="fr-FR" sz="1200" b="1" dirty="0">
                <a:latin typeface="Book Antiqua" charset="0"/>
              </a:rPr>
              <a:t> </a:t>
            </a:r>
            <a:r>
              <a:rPr lang="fr-FR" sz="1200" b="1" dirty="0" err="1">
                <a:latin typeface="Book Antiqua" charset="0"/>
              </a:rPr>
              <a:t>allow</a:t>
            </a:r>
            <a:r>
              <a:rPr lang="fr-FR" sz="1200" b="1" dirty="0">
                <a:latin typeface="Book Antiqua" charset="0"/>
              </a:rPr>
              <a:t> </a:t>
            </a:r>
            <a:r>
              <a:rPr lang="fr-FR" sz="1200" b="1" dirty="0" err="1">
                <a:latin typeface="Book Antiqua" charset="0"/>
              </a:rPr>
              <a:t>this</a:t>
            </a:r>
            <a:r>
              <a:rPr lang="fr-FR" sz="1200" b="1" dirty="0">
                <a:latin typeface="Book Antiqua" charset="0"/>
              </a:rPr>
              <a:t> </a:t>
            </a:r>
            <a:r>
              <a:rPr lang="fr-FR" sz="1200" b="1" dirty="0" err="1">
                <a:latin typeface="Book Antiqua" charset="0"/>
              </a:rPr>
              <a:t>you</a:t>
            </a:r>
            <a:r>
              <a:rPr lang="fr-FR" sz="1200" b="1" dirty="0">
                <a:latin typeface="Book Antiqua" charset="0"/>
              </a:rPr>
              <a:t> must </a:t>
            </a:r>
            <a:r>
              <a:rPr lang="fr-FR" sz="1200" b="1" dirty="0" err="1">
                <a:latin typeface="Book Antiqua" charset="0"/>
              </a:rPr>
              <a:t>ask</a:t>
            </a:r>
            <a:r>
              <a:rPr lang="fr-FR" sz="1200" b="1" dirty="0">
                <a:latin typeface="Book Antiqua" charset="0"/>
              </a:rPr>
              <a:t> first as a </a:t>
            </a:r>
            <a:r>
              <a:rPr lang="fr-FR" sz="1200" b="1" dirty="0" err="1">
                <a:latin typeface="Book Antiqua" charset="0"/>
              </a:rPr>
              <a:t>courtesy</a:t>
            </a:r>
            <a:r>
              <a:rPr lang="fr-FR" sz="1200" b="1" dirty="0">
                <a:latin typeface="Book Antiqua" charset="0"/>
              </a:rPr>
              <a:t> </a:t>
            </a:r>
            <a:r>
              <a:rPr lang="fr-FR" sz="1200" b="1" dirty="0" err="1">
                <a:latin typeface="Book Antiqua" charset="0"/>
              </a:rPr>
              <a:t>before</a:t>
            </a:r>
            <a:r>
              <a:rPr lang="fr-FR" sz="1200" b="1" dirty="0">
                <a:latin typeface="Book Antiqua" charset="0"/>
              </a:rPr>
              <a:t> </a:t>
            </a:r>
            <a:r>
              <a:rPr lang="fr-FR" sz="1200" b="1" dirty="0" err="1">
                <a:latin typeface="Book Antiqua" charset="0"/>
              </a:rPr>
              <a:t>inviting</a:t>
            </a:r>
            <a:r>
              <a:rPr lang="fr-FR" sz="1200" b="1" dirty="0">
                <a:latin typeface="Book Antiqua" charset="0"/>
              </a:rPr>
              <a:t> </a:t>
            </a:r>
            <a:r>
              <a:rPr lang="fr-FR" sz="1200" b="1" dirty="0" err="1">
                <a:latin typeface="Book Antiqua" charset="0"/>
              </a:rPr>
              <a:t>any</a:t>
            </a:r>
            <a:r>
              <a:rPr lang="fr-FR" sz="1200" b="1" dirty="0">
                <a:latin typeface="Book Antiqua" charset="0"/>
              </a:rPr>
              <a:t> </a:t>
            </a:r>
            <a:r>
              <a:rPr lang="fr-FR" sz="1200" b="1" dirty="0" err="1">
                <a:latin typeface="Book Antiqua" charset="0"/>
              </a:rPr>
              <a:t>guests</a:t>
            </a:r>
            <a:r>
              <a:rPr lang="fr-FR" sz="1200" b="1" dirty="0">
                <a:latin typeface="Book Antiqua" charset="0"/>
              </a:rPr>
              <a:t> over.  </a:t>
            </a:r>
            <a:endParaRPr lang="fr-FR" sz="1200" dirty="0">
              <a:latin typeface="Book Antiqua" charset="0"/>
            </a:endParaRPr>
          </a:p>
          <a:p>
            <a:pPr algn="just" eaLnBrk="1" hangingPunct="1">
              <a:lnSpc>
                <a:spcPct val="80000"/>
              </a:lnSpc>
              <a:buFont typeface="Wingdings" pitchFamily="2" charset="2"/>
              <a:buChar char="v"/>
            </a:pPr>
            <a:endParaRPr lang="fr-FR" sz="1200" dirty="0">
              <a:latin typeface="Book Antiqua" charset="0"/>
            </a:endParaRPr>
          </a:p>
          <a:p>
            <a:pPr algn="just" eaLnBrk="1" hangingPunct="1">
              <a:lnSpc>
                <a:spcPct val="80000"/>
              </a:lnSpc>
              <a:buFont typeface="Wingdings" pitchFamily="2" charset="2"/>
              <a:buChar char="v"/>
            </a:pPr>
            <a:r>
              <a:rPr lang="fr-FR" sz="1200" dirty="0">
                <a:latin typeface="Book Antiqua" charset="0"/>
              </a:rPr>
              <a:t>Si vous pouvez avoir des amis DU VWPP de passage la nuit c’est </a:t>
            </a:r>
            <a:r>
              <a:rPr lang="fr-FR" sz="1200" u="sng" dirty="0">
                <a:latin typeface="Book Antiqua" charset="0"/>
              </a:rPr>
              <a:t>seulement avec autorisation et c’est exceptionnel, une faveur</a:t>
            </a:r>
            <a:r>
              <a:rPr lang="fr-FR" sz="1200" dirty="0">
                <a:latin typeface="Book Antiqua" charset="0"/>
              </a:rPr>
              <a:t>; il ne faut pas en abuser.   PAS PLUS DE DEUX NUITS. En règle général, un ami par semestre pour pas plus de 2 nuits, maximum deux fois par semestre.  Sinon, la famille ne va pas apprécier.  Demander l’autorisation AVANT.  Votre ami doit être présenté à votre hôte et vous devez le mettre au courant des règles de la maison qu’il doit respecter.  </a:t>
            </a:r>
          </a:p>
          <a:p>
            <a:pPr algn="just" eaLnBrk="1" hangingPunct="1">
              <a:lnSpc>
                <a:spcPct val="80000"/>
              </a:lnSpc>
              <a:buFont typeface="Wingdings" pitchFamily="2" charset="2"/>
              <a:buChar char="v"/>
            </a:pPr>
            <a:r>
              <a:rPr lang="fr-FR" sz="1200" b="1" i="1" u="sng" dirty="0">
                <a:latin typeface="Book Antiqua" charset="0"/>
              </a:rPr>
              <a:t>Il faut laisser une carte de remerciement et/ou des fleurs ou une boîte de chocolat en partant pour les remercier cette faveur.</a:t>
            </a:r>
          </a:p>
          <a:p>
            <a:pPr algn="just" eaLnBrk="1" hangingPunct="1">
              <a:lnSpc>
                <a:spcPct val="80000"/>
              </a:lnSpc>
            </a:pPr>
            <a:endParaRPr lang="fr-FR" sz="1000" dirty="0">
              <a:latin typeface="Book Antiqua" charset="0"/>
            </a:endParaRPr>
          </a:p>
        </p:txBody>
      </p:sp>
      <p:sp>
        <p:nvSpPr>
          <p:cNvPr id="28674" name="Titre 2"/>
          <p:cNvSpPr>
            <a:spLocks noGrp="1"/>
          </p:cNvSpPr>
          <p:nvPr>
            <p:ph type="title"/>
          </p:nvPr>
        </p:nvSpPr>
        <p:spPr/>
        <p:txBody>
          <a:bodyPr>
            <a:normAutofit fontScale="90000"/>
          </a:bodyPr>
          <a:lstStyle/>
          <a:p>
            <a:pPr eaLnBrk="1" hangingPunct="1"/>
            <a:br>
              <a:rPr lang="fr-FR" b="1" u="sng">
                <a:latin typeface="Book Antiqua" charset="0"/>
              </a:rPr>
            </a:br>
            <a:r>
              <a:rPr lang="fr-FR" b="1" u="sng">
                <a:latin typeface="Book Antiqua" charset="0"/>
              </a:rPr>
              <a:t>Les Invités  </a:t>
            </a:r>
            <a:br>
              <a:rPr lang="fr-FR">
                <a:latin typeface="Book Antiqua" charset="0"/>
              </a:rPr>
            </a:br>
            <a:endParaRPr lang="fr-FR">
              <a:latin typeface="Book Antiqua" charset="0"/>
            </a:endParaRPr>
          </a:p>
        </p:txBody>
      </p:sp>
      <p:pic>
        <p:nvPicPr>
          <p:cNvPr id="28675"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8150" y="0"/>
            <a:ext cx="2282825" cy="198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918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857895"/>
            <a:ext cx="8229600" cy="4525963"/>
          </a:xfrm>
        </p:spPr>
        <p:txBody>
          <a:bodyPr rtlCol="0">
            <a:normAutofit fontScale="40000" lnSpcReduction="20000"/>
          </a:bodyPr>
          <a:lstStyle/>
          <a:p>
            <a:pPr marL="365760" indent="-365760" algn="just" eaLnBrk="1" fontAlgn="auto" hangingPunct="1">
              <a:spcAft>
                <a:spcPts val="0"/>
              </a:spcAft>
              <a:buFont typeface="Wingdings" pitchFamily="2" charset="2"/>
              <a:buChar char=""/>
              <a:defRPr/>
            </a:pPr>
            <a:r>
              <a:rPr lang="fr-FR" sz="3400" dirty="0">
                <a:solidFill>
                  <a:schemeClr val="tx1">
                    <a:lumMod val="85000"/>
                    <a:lumOff val="15000"/>
                  </a:schemeClr>
                </a:solidFill>
                <a:ea typeface="+mn-ea"/>
                <a:cs typeface="+mn-cs"/>
              </a:rPr>
              <a:t>Si la famille ou un membre de </a:t>
            </a:r>
            <a:r>
              <a:rPr lang="fr-FR" sz="3400" u="sng" dirty="0">
                <a:solidFill>
                  <a:schemeClr val="tx1">
                    <a:lumMod val="85000"/>
                    <a:lumOff val="15000"/>
                  </a:schemeClr>
                </a:solidFill>
                <a:ea typeface="+mn-ea"/>
                <a:cs typeface="+mn-cs"/>
              </a:rPr>
              <a:t>la famille vous invite </a:t>
            </a:r>
            <a:r>
              <a:rPr lang="fr-FR" sz="3400" dirty="0">
                <a:solidFill>
                  <a:schemeClr val="tx1">
                    <a:lumMod val="85000"/>
                    <a:lumOff val="15000"/>
                  </a:schemeClr>
                </a:solidFill>
                <a:ea typeface="+mn-ea"/>
                <a:cs typeface="+mn-cs"/>
              </a:rPr>
              <a:t>à /vous propose de les accompagner à une visite, à une cérémonie familiale ou à la messe ou à la synagogue, à un repas familial, à leur maison de campagne (certaines familles commencent à y aller pour les vacances et les week-ends </a:t>
            </a:r>
            <a:r>
              <a:rPr lang="fr-FR" sz="3400" dirty="0">
                <a:solidFill>
                  <a:schemeClr val="tx1">
                    <a:lumMod val="85000"/>
                    <a:lumOff val="15000"/>
                  </a:schemeClr>
                </a:solidFill>
              </a:rPr>
              <a:t>au début de l’automne et </a:t>
            </a:r>
            <a:r>
              <a:rPr lang="fr-FR" sz="3400" dirty="0">
                <a:solidFill>
                  <a:schemeClr val="tx1">
                    <a:lumMod val="85000"/>
                    <a:lumOff val="15000"/>
                  </a:schemeClr>
                </a:solidFill>
                <a:ea typeface="+mn-ea"/>
                <a:cs typeface="+mn-cs"/>
              </a:rPr>
              <a:t>au printemps)  ; il faut absolument </a:t>
            </a:r>
            <a:r>
              <a:rPr lang="fr-FR" sz="3400" b="1" u="sng" dirty="0">
                <a:solidFill>
                  <a:schemeClr val="tx1">
                    <a:lumMod val="85000"/>
                    <a:lumOff val="15000"/>
                  </a:schemeClr>
                </a:solidFill>
                <a:ea typeface="+mn-ea"/>
                <a:cs typeface="+mn-cs"/>
              </a:rPr>
              <a:t>tout faire pour y aller</a:t>
            </a:r>
            <a:r>
              <a:rPr lang="fr-FR" sz="3400" dirty="0">
                <a:solidFill>
                  <a:schemeClr val="tx1">
                    <a:lumMod val="85000"/>
                    <a:lumOff val="15000"/>
                  </a:schemeClr>
                </a:solidFill>
                <a:ea typeface="+mn-ea"/>
                <a:cs typeface="+mn-cs"/>
              </a:rPr>
              <a:t>.  Vous aurez une expérience inoubliable et vous vous apprécierez encore plus – vous comprendrez mieux votre famille et apprendrez de nouvelles choses, rencontrerez de nouvelles personnes et découvrirez de nouveaux lieux, et ils apprécieront votre curiosité, l’occasion de mieux vous connaître, et le fait que vous vous montrez intéressé à passer du temps avec eux.  </a:t>
            </a:r>
          </a:p>
          <a:p>
            <a:pPr marL="0" indent="0" algn="just" eaLnBrk="1" fontAlgn="auto" hangingPunct="1">
              <a:spcAft>
                <a:spcPts val="0"/>
              </a:spcAft>
              <a:buFont typeface="Wingdings" pitchFamily="2" charset="2"/>
              <a:buNone/>
              <a:defRPr/>
            </a:pPr>
            <a:endParaRPr lang="fr-FR" sz="3400" dirty="0">
              <a:solidFill>
                <a:schemeClr val="tx1">
                  <a:lumMod val="85000"/>
                  <a:lumOff val="15000"/>
                </a:schemeClr>
              </a:solidFill>
              <a:ea typeface="+mn-ea"/>
              <a:cs typeface="+mn-cs"/>
            </a:endParaRPr>
          </a:p>
          <a:p>
            <a:pPr marL="0" indent="0" algn="just" eaLnBrk="1" fontAlgn="auto" hangingPunct="1">
              <a:spcAft>
                <a:spcPts val="0"/>
              </a:spcAft>
              <a:buFont typeface="Wingdings" pitchFamily="2" charset="2"/>
              <a:buNone/>
              <a:defRPr/>
            </a:pPr>
            <a:r>
              <a:rPr lang="fr-FR" sz="3400" dirty="0">
                <a:solidFill>
                  <a:schemeClr val="tx1">
                    <a:lumMod val="85000"/>
                    <a:lumOff val="15000"/>
                  </a:schemeClr>
                </a:solidFill>
                <a:ea typeface="+mn-ea"/>
                <a:cs typeface="+mn-cs"/>
              </a:rPr>
              <a:t> </a:t>
            </a:r>
          </a:p>
          <a:p>
            <a:pPr marL="365760" indent="-365760" algn="just" eaLnBrk="1" fontAlgn="auto" hangingPunct="1">
              <a:spcAft>
                <a:spcPts val="0"/>
              </a:spcAft>
              <a:buFont typeface="Wingdings" pitchFamily="2" charset="2"/>
              <a:buChar char=""/>
              <a:defRPr/>
            </a:pPr>
            <a:r>
              <a:rPr lang="fr-FR" sz="3400" dirty="0">
                <a:solidFill>
                  <a:schemeClr val="tx1">
                    <a:lumMod val="85000"/>
                    <a:lumOff val="15000"/>
                  </a:schemeClr>
                </a:solidFill>
                <a:ea typeface="+mn-ea"/>
                <a:cs typeface="+mn-cs"/>
              </a:rPr>
              <a:t>P</a:t>
            </a:r>
            <a:r>
              <a:rPr lang="fr-FR" sz="3400" u="sng" dirty="0">
                <a:solidFill>
                  <a:schemeClr val="tx1">
                    <a:lumMod val="85000"/>
                    <a:lumOff val="15000"/>
                  </a:schemeClr>
                </a:solidFill>
                <a:ea typeface="+mn-ea"/>
                <a:cs typeface="+mn-cs"/>
              </a:rPr>
              <a:t>ensez à inviter vos hôtes à sortir ou à participer avec vous</a:t>
            </a:r>
            <a:r>
              <a:rPr lang="fr-FR" sz="3400" dirty="0">
                <a:solidFill>
                  <a:schemeClr val="tx1">
                    <a:lumMod val="85000"/>
                    <a:lumOff val="15000"/>
                  </a:schemeClr>
                </a:solidFill>
                <a:ea typeface="+mn-ea"/>
                <a:cs typeface="+mn-cs"/>
              </a:rPr>
              <a:t> au moins une fois dans le semestre à une sortie.  Nous avons souvent </a:t>
            </a:r>
            <a:r>
              <a:rPr lang="fr-FR" sz="3400" u="sng" dirty="0">
                <a:solidFill>
                  <a:schemeClr val="tx1">
                    <a:lumMod val="85000"/>
                    <a:lumOff val="15000"/>
                  </a:schemeClr>
                </a:solidFill>
                <a:ea typeface="+mn-ea"/>
                <a:cs typeface="+mn-cs"/>
              </a:rPr>
              <a:t>des billets gratuits</a:t>
            </a:r>
            <a:r>
              <a:rPr lang="fr-FR" sz="3400" dirty="0">
                <a:solidFill>
                  <a:schemeClr val="tx1">
                    <a:lumMod val="85000"/>
                    <a:lumOff val="15000"/>
                  </a:schemeClr>
                </a:solidFill>
                <a:ea typeface="+mn-ea"/>
                <a:cs typeface="+mn-cs"/>
              </a:rPr>
              <a:t> de théâtre, de spectacle de danse, de vernissage dans les galeries d’art, de débats ou des conférences à offrir au bureau. </a:t>
            </a:r>
          </a:p>
          <a:p>
            <a:pPr marL="365760" indent="-365760" algn="just" eaLnBrk="1" fontAlgn="auto" hangingPunct="1">
              <a:spcAft>
                <a:spcPts val="0"/>
              </a:spcAft>
              <a:buFont typeface="Wingdings" pitchFamily="2" charset="2"/>
              <a:buChar char=""/>
              <a:defRPr/>
            </a:pPr>
            <a:endParaRPr lang="fr-FR" sz="3400" dirty="0">
              <a:solidFill>
                <a:schemeClr val="tx1">
                  <a:lumMod val="85000"/>
                  <a:lumOff val="15000"/>
                </a:schemeClr>
              </a:solidFill>
              <a:ea typeface="+mn-ea"/>
              <a:cs typeface="+mn-cs"/>
            </a:endParaRPr>
          </a:p>
          <a:p>
            <a:pPr marL="365760" indent="-365760" algn="just" eaLnBrk="1" fontAlgn="auto" hangingPunct="1">
              <a:spcAft>
                <a:spcPts val="0"/>
              </a:spcAft>
              <a:buFont typeface="Wingdings" pitchFamily="2" charset="2"/>
              <a:buChar char=""/>
              <a:defRPr/>
            </a:pPr>
            <a:r>
              <a:rPr lang="fr-FR" sz="3400" dirty="0">
                <a:solidFill>
                  <a:schemeClr val="tx1">
                    <a:lumMod val="85000"/>
                    <a:lumOff val="15000"/>
                  </a:schemeClr>
                </a:solidFill>
                <a:ea typeface="+mn-ea"/>
                <a:cs typeface="+mn-cs"/>
              </a:rPr>
              <a:t>Si votre parents ou frères ou sœurs viennent visiter la France, présentez-les à vos hôtes.  Ils seront peut-être invités à la maison par votre hôte pour un apéritif.  Si c’est pour un repas, apportez des fleurs ou des chocolats. Sinon, vos parents peuvent aussi inviter votre hôte pour prendre un verre ou un repas dans Paris. </a:t>
            </a:r>
          </a:p>
          <a:p>
            <a:pPr marL="365760" indent="-365760" algn="just" eaLnBrk="1" fontAlgn="auto" hangingPunct="1">
              <a:spcAft>
                <a:spcPts val="0"/>
              </a:spcAft>
              <a:buFont typeface="Wingdings" pitchFamily="2" charset="2"/>
              <a:buChar char=""/>
              <a:defRPr/>
            </a:pPr>
            <a:endParaRPr lang="fr-FR" sz="3400" dirty="0">
              <a:solidFill>
                <a:schemeClr val="tx1">
                  <a:lumMod val="85000"/>
                  <a:lumOff val="15000"/>
                </a:schemeClr>
              </a:solidFill>
              <a:ea typeface="+mn-ea"/>
              <a:cs typeface="+mn-cs"/>
            </a:endParaRPr>
          </a:p>
          <a:p>
            <a:pPr marL="365760" indent="-365760" algn="just" eaLnBrk="1" fontAlgn="auto" hangingPunct="1">
              <a:spcAft>
                <a:spcPts val="0"/>
              </a:spcAft>
              <a:buFont typeface="Wingdings" pitchFamily="2" charset="2"/>
              <a:buChar char=""/>
              <a:defRPr/>
            </a:pPr>
            <a:r>
              <a:rPr lang="fr-FR" sz="3400" dirty="0">
                <a:solidFill>
                  <a:schemeClr val="tx1">
                    <a:lumMod val="85000"/>
                    <a:lumOff val="15000"/>
                  </a:schemeClr>
                </a:solidFill>
                <a:ea typeface="+mn-ea"/>
                <a:cs typeface="+mn-cs"/>
              </a:rPr>
              <a:t> S’il y a des jeunes, surtout des enfants, dans votre famille vous pouvez aussi les inviter à sortir à un évènement (cinéma, spectacle, concert, évènement sportif, activité du VWPP) ou pour les plus grands, à une soirée avec vos amis.</a:t>
            </a:r>
          </a:p>
          <a:p>
            <a:pPr marL="365760" indent="-365760" algn="just" eaLnBrk="1" fontAlgn="auto" hangingPunct="1">
              <a:spcAft>
                <a:spcPts val="0"/>
              </a:spcAft>
              <a:buFont typeface="Wingdings" pitchFamily="2" charset="2"/>
              <a:buChar char=""/>
              <a:defRPr/>
            </a:pPr>
            <a:endParaRPr lang="fr-FR" dirty="0">
              <a:solidFill>
                <a:schemeClr val="tx1">
                  <a:lumMod val="85000"/>
                  <a:lumOff val="15000"/>
                </a:schemeClr>
              </a:solidFill>
              <a:ea typeface="+mn-ea"/>
              <a:cs typeface="+mn-cs"/>
            </a:endParaRPr>
          </a:p>
          <a:p>
            <a:pPr marL="365760" indent="-365760" algn="just" eaLnBrk="1" fontAlgn="auto" hangingPunct="1">
              <a:spcAft>
                <a:spcPts val="0"/>
              </a:spcAft>
              <a:buFont typeface="Wingdings" pitchFamily="2" charset="2"/>
              <a:buChar char=""/>
              <a:defRPr/>
            </a:pPr>
            <a:endParaRPr lang="fr-FR" dirty="0">
              <a:solidFill>
                <a:schemeClr val="tx1">
                  <a:lumMod val="85000"/>
                  <a:lumOff val="15000"/>
                </a:schemeClr>
              </a:solidFill>
              <a:ea typeface="+mn-ea"/>
              <a:cs typeface="+mn-cs"/>
            </a:endParaRPr>
          </a:p>
          <a:p>
            <a:pPr marL="365760" indent="-365760" algn="just" eaLnBrk="1" fontAlgn="auto" hangingPunct="1">
              <a:spcAft>
                <a:spcPts val="0"/>
              </a:spcAft>
              <a:buFont typeface="Wingdings" pitchFamily="2" charset="2"/>
              <a:buChar char=""/>
              <a:defRPr/>
            </a:pPr>
            <a:endParaRPr lang="fr-FR" dirty="0">
              <a:solidFill>
                <a:schemeClr val="tx1">
                  <a:lumMod val="85000"/>
                  <a:lumOff val="15000"/>
                </a:schemeClr>
              </a:solidFill>
              <a:ea typeface="+mn-ea"/>
              <a:cs typeface="+mn-cs"/>
            </a:endParaRPr>
          </a:p>
        </p:txBody>
      </p:sp>
      <p:sp>
        <p:nvSpPr>
          <p:cNvPr id="29698" name="Titre 2"/>
          <p:cNvSpPr>
            <a:spLocks noGrp="1"/>
          </p:cNvSpPr>
          <p:nvPr>
            <p:ph type="title"/>
          </p:nvPr>
        </p:nvSpPr>
        <p:spPr/>
        <p:txBody>
          <a:bodyPr>
            <a:normAutofit fontScale="90000"/>
          </a:bodyPr>
          <a:lstStyle/>
          <a:p>
            <a:pPr eaLnBrk="1" hangingPunct="1"/>
            <a:br>
              <a:rPr lang="fr-FR" sz="4400" b="1" dirty="0">
                <a:latin typeface="Book Antiqua" charset="0"/>
              </a:rPr>
            </a:br>
            <a:r>
              <a:rPr lang="fr-FR" sz="4400" b="1" dirty="0">
                <a:latin typeface="Book Antiqua" charset="0"/>
              </a:rPr>
              <a:t>Invitations de votre hôte: </a:t>
            </a:r>
            <a:br>
              <a:rPr lang="fr-FR" sz="4400" b="1" dirty="0">
                <a:latin typeface="Book Antiqua" charset="0"/>
              </a:rPr>
            </a:br>
            <a:r>
              <a:rPr lang="fr-FR" sz="4400" b="1" dirty="0">
                <a:latin typeface="Book Antiqua" charset="0"/>
              </a:rPr>
              <a:t>OUI!</a:t>
            </a:r>
            <a:br>
              <a:rPr lang="fr-FR" sz="4400" dirty="0">
                <a:latin typeface="Book Antiqua" charset="0"/>
              </a:rPr>
            </a:br>
            <a:endParaRPr lang="fr-FR" sz="4400" b="1" dirty="0">
              <a:latin typeface="Book Antiqua" charset="0"/>
            </a:endParaRPr>
          </a:p>
        </p:txBody>
      </p:sp>
      <p:pic>
        <p:nvPicPr>
          <p:cNvPr id="29699"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4588" y="63500"/>
            <a:ext cx="1562100" cy="17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0"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09538"/>
            <a:ext cx="1025525" cy="171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952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65745" y="2247900"/>
            <a:ext cx="7747000" cy="4111625"/>
          </a:xfrm>
        </p:spPr>
        <p:txBody>
          <a:bodyPr rtlCol="0">
            <a:normAutofit fontScale="55000" lnSpcReduction="20000"/>
          </a:bodyPr>
          <a:lstStyle/>
          <a:p>
            <a:pPr marL="365760" indent="-365760" eaLnBrk="1" fontAlgn="auto" hangingPunct="1">
              <a:spcAft>
                <a:spcPts val="0"/>
              </a:spcAft>
              <a:buFont typeface="Wingdings" pitchFamily="2" charset="2"/>
              <a:buChar char=""/>
              <a:defRPr/>
            </a:pPr>
            <a:r>
              <a:rPr lang="fr-FR" sz="3300" dirty="0">
                <a:solidFill>
                  <a:schemeClr val="tx1">
                    <a:lumMod val="85000"/>
                    <a:lumOff val="15000"/>
                  </a:schemeClr>
                </a:solidFill>
                <a:ea typeface="+mn-ea"/>
                <a:cs typeface="+mn-cs"/>
              </a:rPr>
              <a:t>Pendant votre séjour: Si vous pouvez faire la cuisine, </a:t>
            </a:r>
            <a:r>
              <a:rPr lang="fr-FR" sz="3300" i="1" u="sng" dirty="0">
                <a:solidFill>
                  <a:schemeClr val="tx1">
                    <a:lumMod val="85000"/>
                    <a:lumOff val="15000"/>
                  </a:schemeClr>
                </a:solidFill>
                <a:ea typeface="+mn-ea"/>
                <a:cs typeface="+mn-cs"/>
              </a:rPr>
              <a:t>les familles apprécient toujours si vous proposez de leur préparer un repas composé d’un ou des plats de votre région ou de votre pays  pendant votre séjour.</a:t>
            </a:r>
          </a:p>
          <a:p>
            <a:pPr marL="365760" indent="-365760" eaLnBrk="1" fontAlgn="auto" hangingPunct="1">
              <a:spcAft>
                <a:spcPts val="0"/>
              </a:spcAft>
              <a:buFont typeface="Wingdings" pitchFamily="2" charset="2"/>
              <a:buChar char=""/>
              <a:defRPr/>
            </a:pPr>
            <a:endParaRPr lang="fr-FR" sz="2900" i="1" dirty="0">
              <a:solidFill>
                <a:schemeClr val="tx1">
                  <a:lumMod val="85000"/>
                  <a:lumOff val="15000"/>
                </a:schemeClr>
              </a:solidFill>
              <a:ea typeface="+mn-ea"/>
              <a:cs typeface="+mn-cs"/>
            </a:endParaRPr>
          </a:p>
          <a:p>
            <a:pPr marL="365760" indent="-365760" eaLnBrk="1" fontAlgn="auto" hangingPunct="1">
              <a:spcAft>
                <a:spcPts val="0"/>
              </a:spcAft>
              <a:buFont typeface="Wingdings" pitchFamily="2" charset="2"/>
              <a:buChar char=""/>
              <a:defRPr/>
            </a:pPr>
            <a:r>
              <a:rPr lang="fr-FR" sz="2900" dirty="0">
                <a:solidFill>
                  <a:schemeClr val="tx1">
                    <a:lumMod val="85000"/>
                    <a:lumOff val="15000"/>
                  </a:schemeClr>
                </a:solidFill>
                <a:ea typeface="+mn-ea"/>
                <a:cs typeface="+mn-cs"/>
              </a:rPr>
              <a:t> </a:t>
            </a:r>
            <a:r>
              <a:rPr lang="fr-FR" sz="2900" u="sng" dirty="0">
                <a:solidFill>
                  <a:schemeClr val="tx1">
                    <a:lumMod val="85000"/>
                    <a:lumOff val="15000"/>
                  </a:schemeClr>
                </a:solidFill>
                <a:ea typeface="+mn-ea"/>
                <a:cs typeface="+mn-cs"/>
              </a:rPr>
              <a:t>Quand vous partez, à la fin du semestre</a:t>
            </a:r>
            <a:r>
              <a:rPr lang="fr-FR" sz="2900" dirty="0">
                <a:solidFill>
                  <a:schemeClr val="tx1">
                    <a:lumMod val="85000"/>
                    <a:lumOff val="15000"/>
                  </a:schemeClr>
                </a:solidFill>
                <a:ea typeface="+mn-ea"/>
                <a:cs typeface="+mn-cs"/>
              </a:rPr>
              <a:t>: pensez à laisser une carte et si vous le souhaitez, des fleurs ou une boîte de chocolats.  Rangez votre chambre, nettoyer tout, et laisser les draps plies sur le lit (si vous êtes en colocation, les laver.) N’oubliez pas que si un jour vous repassez par Paris, les membres de votre famille d’accueil seront  peut-être les seules personnes que vous avez connues pendant votre semestre qui sont encore ici !  Si vous laissez un bon souvenir, vous aurez toujours un point d’attache à Paris, dans le cas  contraire…</a:t>
            </a:r>
          </a:p>
          <a:p>
            <a:pPr marL="365760" indent="-365760" eaLnBrk="1" fontAlgn="auto" hangingPunct="1">
              <a:spcAft>
                <a:spcPts val="0"/>
              </a:spcAft>
              <a:buFont typeface="Wingdings" pitchFamily="2" charset="2"/>
              <a:buChar char=""/>
              <a:defRPr/>
            </a:pPr>
            <a:endParaRPr lang="fr-FR" sz="2900" dirty="0">
              <a:solidFill>
                <a:schemeClr val="tx1">
                  <a:lumMod val="85000"/>
                  <a:lumOff val="15000"/>
                </a:schemeClr>
              </a:solidFill>
              <a:ea typeface="+mn-ea"/>
              <a:cs typeface="+mn-cs"/>
            </a:endParaRPr>
          </a:p>
          <a:p>
            <a:pPr marL="365760" indent="-365760" eaLnBrk="1" fontAlgn="auto" hangingPunct="1">
              <a:spcAft>
                <a:spcPts val="0"/>
              </a:spcAft>
              <a:buFont typeface="Wingdings" pitchFamily="2" charset="2"/>
              <a:buChar char=""/>
              <a:defRPr/>
            </a:pPr>
            <a:r>
              <a:rPr lang="fr-FR" sz="2900" dirty="0">
                <a:solidFill>
                  <a:schemeClr val="tx1">
                    <a:lumMod val="85000"/>
                    <a:lumOff val="15000"/>
                  </a:schemeClr>
                </a:solidFill>
                <a:ea typeface="+mn-ea"/>
                <a:cs typeface="+mn-cs"/>
              </a:rPr>
              <a:t> </a:t>
            </a:r>
            <a:r>
              <a:rPr lang="fr-FR" sz="2900" u="sng" dirty="0">
                <a:solidFill>
                  <a:schemeClr val="tx1">
                    <a:lumMod val="85000"/>
                    <a:lumOff val="15000"/>
                  </a:schemeClr>
                </a:solidFill>
                <a:ea typeface="+mn-ea"/>
                <a:cs typeface="+mn-cs"/>
              </a:rPr>
              <a:t>Quand vous êtes de retour aux Etats-Unis: pensez à envoyer un email dès que vous arrivez, et une carte</a:t>
            </a:r>
            <a:r>
              <a:rPr lang="fr-FR" sz="2900" dirty="0">
                <a:solidFill>
                  <a:schemeClr val="tx1">
                    <a:lumMod val="85000"/>
                    <a:lumOff val="15000"/>
                  </a:schemeClr>
                </a:solidFill>
                <a:ea typeface="+mn-ea"/>
                <a:cs typeface="+mn-cs"/>
              </a:rPr>
              <a:t> ou une carte postale pour leur donner des nouvelles.  </a:t>
            </a:r>
          </a:p>
          <a:p>
            <a:pPr marL="365760" indent="-365760" eaLnBrk="1" fontAlgn="auto" hangingPunct="1">
              <a:spcAft>
                <a:spcPts val="0"/>
              </a:spcAft>
              <a:buFont typeface="Wingdings" pitchFamily="2" charset="2"/>
              <a:buChar char=""/>
              <a:defRPr/>
            </a:pPr>
            <a:endParaRPr lang="fr-FR" sz="2900" dirty="0">
              <a:solidFill>
                <a:schemeClr val="tx1">
                  <a:lumMod val="85000"/>
                  <a:lumOff val="15000"/>
                </a:schemeClr>
              </a:solidFill>
              <a:ea typeface="+mn-ea"/>
              <a:cs typeface="+mn-cs"/>
            </a:endParaRPr>
          </a:p>
          <a:p>
            <a:pPr marL="365760" indent="-365760" eaLnBrk="1" fontAlgn="auto" hangingPunct="1">
              <a:spcAft>
                <a:spcPts val="0"/>
              </a:spcAft>
              <a:buFont typeface="Wingdings" pitchFamily="2" charset="2"/>
              <a:buChar char=""/>
              <a:defRPr/>
            </a:pPr>
            <a:r>
              <a:rPr lang="fr-FR" sz="2900" b="1" u="sng" dirty="0">
                <a:solidFill>
                  <a:schemeClr val="tx1">
                    <a:lumMod val="85000"/>
                    <a:lumOff val="15000"/>
                  </a:schemeClr>
                </a:solidFill>
                <a:ea typeface="+mn-ea"/>
                <a:cs typeface="+mn-cs"/>
              </a:rPr>
              <a:t>Familles de Bordeaux  N’oubliez pas d’envoyer une carte de Paris à votre famille à Bordeaux!</a:t>
            </a:r>
          </a:p>
          <a:p>
            <a:pPr marL="365760" indent="-365760" eaLnBrk="1" fontAlgn="auto" hangingPunct="1">
              <a:spcAft>
                <a:spcPts val="0"/>
              </a:spcAft>
              <a:buFont typeface="Wingdings" pitchFamily="2" charset="2"/>
              <a:buChar char=""/>
              <a:defRPr/>
            </a:pPr>
            <a:endParaRPr lang="fr-FR" b="1" u="sng" dirty="0">
              <a:solidFill>
                <a:schemeClr val="tx1">
                  <a:lumMod val="85000"/>
                  <a:lumOff val="15000"/>
                </a:schemeClr>
              </a:solidFill>
              <a:ea typeface="+mn-ea"/>
              <a:cs typeface="+mn-cs"/>
            </a:endParaRPr>
          </a:p>
        </p:txBody>
      </p:sp>
      <p:sp>
        <p:nvSpPr>
          <p:cNvPr id="30722" name="Titre 2"/>
          <p:cNvSpPr>
            <a:spLocks noGrp="1"/>
          </p:cNvSpPr>
          <p:nvPr>
            <p:ph type="title"/>
          </p:nvPr>
        </p:nvSpPr>
        <p:spPr/>
        <p:txBody>
          <a:bodyPr>
            <a:normAutofit fontScale="90000"/>
          </a:bodyPr>
          <a:lstStyle/>
          <a:p>
            <a:pPr eaLnBrk="1" hangingPunct="1"/>
            <a:r>
              <a:rPr lang="fr-FR" sz="4000">
                <a:latin typeface="Book Antiqua" charset="0"/>
              </a:rPr>
              <a:t>L’échange:</a:t>
            </a:r>
            <a:br>
              <a:rPr lang="fr-FR" sz="4000">
                <a:latin typeface="Book Antiqua" charset="0"/>
              </a:rPr>
            </a:br>
            <a:r>
              <a:rPr lang="fr-FR" sz="4000">
                <a:latin typeface="Book Antiqua" charset="0"/>
              </a:rPr>
              <a:t>Montrez votre appréciation</a:t>
            </a:r>
          </a:p>
        </p:txBody>
      </p:sp>
      <p:pic>
        <p:nvPicPr>
          <p:cNvPr id="30723"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40700" y="-79375"/>
            <a:ext cx="1003300" cy="353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4"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47" y="74817"/>
            <a:ext cx="1585913"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277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rtlCol="0">
            <a:normAutofit/>
          </a:bodyPr>
          <a:lstStyle/>
          <a:p>
            <a:pPr marL="365760" indent="-365760" algn="ctr" eaLnBrk="1" fontAlgn="auto" hangingPunct="1">
              <a:spcAft>
                <a:spcPts val="0"/>
              </a:spcAft>
              <a:buFont typeface="Wingdings" pitchFamily="2" charset="2"/>
              <a:buChar char=""/>
              <a:defRPr/>
            </a:pPr>
            <a:r>
              <a:rPr lang="fr-FR" dirty="0">
                <a:solidFill>
                  <a:schemeClr val="tx1">
                    <a:lumMod val="85000"/>
                    <a:lumOff val="15000"/>
                  </a:schemeClr>
                </a:solidFill>
                <a:ea typeface="+mn-ea"/>
                <a:cs typeface="+mn-cs"/>
              </a:rPr>
              <a:t>Lisa Fleury est à votre disposition au bureau tous les jours, par téléphone (01 43 22 12 47) et par email </a:t>
            </a:r>
            <a:r>
              <a:rPr lang="fr-FR" dirty="0">
                <a:solidFill>
                  <a:schemeClr val="tx1">
                    <a:lumMod val="85000"/>
                    <a:lumOff val="15000"/>
                  </a:schemeClr>
                </a:solidFill>
                <a:ea typeface="+mn-ea"/>
                <a:cs typeface="+mn-cs"/>
                <a:hlinkClick r:id="rId2"/>
              </a:rPr>
              <a:t>lfleury@vwpp.org</a:t>
            </a:r>
            <a:endParaRPr lang="fr-FR" dirty="0">
              <a:solidFill>
                <a:schemeClr val="tx1">
                  <a:lumMod val="85000"/>
                  <a:lumOff val="15000"/>
                </a:schemeClr>
              </a:solidFill>
              <a:ea typeface="+mn-ea"/>
              <a:cs typeface="+mn-cs"/>
            </a:endParaRPr>
          </a:p>
          <a:p>
            <a:pPr marL="365760" indent="-365760" algn="ctr" eaLnBrk="1" fontAlgn="auto" hangingPunct="1">
              <a:spcAft>
                <a:spcPts val="0"/>
              </a:spcAft>
              <a:buFont typeface="Wingdings" pitchFamily="2" charset="2"/>
              <a:buChar char=""/>
              <a:defRPr/>
            </a:pPr>
            <a:r>
              <a:rPr lang="fr-FR" dirty="0">
                <a:solidFill>
                  <a:schemeClr val="tx1">
                    <a:lumMod val="85000"/>
                    <a:lumOff val="15000"/>
                  </a:schemeClr>
                </a:solidFill>
                <a:ea typeface="+mn-ea"/>
                <a:cs typeface="+mn-cs"/>
              </a:rPr>
              <a:t>N’hésitez pas à venir la voir pour toute question ou difficulté, ou simplement pour discuter. Vous serez reçu avec plaisir et écouté avec considération.  </a:t>
            </a:r>
          </a:p>
          <a:p>
            <a:pPr marL="0" indent="0" eaLnBrk="1" fontAlgn="auto" hangingPunct="1">
              <a:spcAft>
                <a:spcPts val="0"/>
              </a:spcAft>
              <a:buFont typeface="Wingdings" pitchFamily="2" charset="2"/>
              <a:buNone/>
              <a:defRPr/>
            </a:pPr>
            <a:endParaRPr lang="fr-FR" dirty="0">
              <a:solidFill>
                <a:schemeClr val="tx1">
                  <a:lumMod val="85000"/>
                  <a:lumOff val="15000"/>
                </a:schemeClr>
              </a:solidFill>
              <a:ea typeface="+mn-ea"/>
              <a:cs typeface="+mn-cs"/>
            </a:endParaRPr>
          </a:p>
        </p:txBody>
      </p:sp>
      <p:sp>
        <p:nvSpPr>
          <p:cNvPr id="31746" name="Titre 2"/>
          <p:cNvSpPr>
            <a:spLocks noGrp="1"/>
          </p:cNvSpPr>
          <p:nvPr>
            <p:ph type="title"/>
          </p:nvPr>
        </p:nvSpPr>
        <p:spPr/>
        <p:txBody>
          <a:bodyPr>
            <a:normAutofit fontScale="90000"/>
          </a:bodyPr>
          <a:lstStyle/>
          <a:p>
            <a:pPr eaLnBrk="1" hangingPunct="1"/>
            <a:r>
              <a:rPr lang="fr-FR" sz="3600">
                <a:latin typeface="Book Antiqua" charset="0"/>
              </a:rPr>
              <a:t>Des questions?</a:t>
            </a:r>
            <a:br>
              <a:rPr lang="fr-FR" sz="3600">
                <a:latin typeface="Book Antiqua" charset="0"/>
              </a:rPr>
            </a:br>
            <a:r>
              <a:rPr lang="fr-FR" sz="3600">
                <a:latin typeface="Book Antiqua" charset="0"/>
              </a:rPr>
              <a:t>Demander, parler, discuter</a:t>
            </a:r>
          </a:p>
        </p:txBody>
      </p:sp>
      <p:pic>
        <p:nvPicPr>
          <p:cNvPr id="31747" name="Image 3" descr="sunflow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2923" y="5178462"/>
            <a:ext cx="1986482" cy="1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12341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267</TotalTime>
  <Words>1358</Words>
  <Application>Microsoft Macintosh PowerPoint</Application>
  <PresentationFormat>Affichage à l'écran (4:3)</PresentationFormat>
  <Paragraphs>49</Paragraphs>
  <Slides>7</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vt:i4>
      </vt:variant>
    </vt:vector>
  </HeadingPairs>
  <TitlesOfParts>
    <vt:vector size="13" baseType="lpstr">
      <vt:lpstr>Apple Chancery</vt:lpstr>
      <vt:lpstr>Arial</vt:lpstr>
      <vt:lpstr>Book Antiqua</vt:lpstr>
      <vt:lpstr>Calibri</vt:lpstr>
      <vt:lpstr>Wingdings</vt:lpstr>
      <vt:lpstr>Thème Office</vt:lpstr>
      <vt:lpstr>Vivre chez votre hôte en France</vt:lpstr>
      <vt:lpstr>La cuisine</vt:lpstr>
      <vt:lpstr> Machine à laver le linge  </vt:lpstr>
      <vt:lpstr> Les Invités   </vt:lpstr>
      <vt:lpstr> Invitations de votre hôte:  OUI! </vt:lpstr>
      <vt:lpstr>L’échange: Montrez votre appréciation</vt:lpstr>
      <vt:lpstr>Des questions? Demander, parler, discuter</vt:lpstr>
    </vt:vector>
  </TitlesOfParts>
  <Company>Vassar-Wesleyan Program in Paris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Vivre chez votre hôte en France</dc:title>
  <dc:creator>Lisa Fleury</dc:creator>
  <cp:lastModifiedBy>Microsoft Office User</cp:lastModifiedBy>
  <cp:revision>6</cp:revision>
  <dcterms:created xsi:type="dcterms:W3CDTF">2016-09-05T13:43:12Z</dcterms:created>
  <dcterms:modified xsi:type="dcterms:W3CDTF">2022-01-19T11:46:31Z</dcterms:modified>
</cp:coreProperties>
</file>