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</p:sldMasterIdLst>
  <p:notesMasterIdLst>
    <p:notesMasterId r:id="rId24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7ZjKCTPtD7dLK+6ce9WxGbop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63"/>
  </p:normalViewPr>
  <p:slideViewPr>
    <p:cSldViewPr snapToGrid="0">
      <p:cViewPr varScale="1">
        <p:scale>
          <a:sx n="117" d="100"/>
          <a:sy n="117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 rot="5400000">
            <a:off x="2632869" y="313531"/>
            <a:ext cx="3878262" cy="7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3921"/>
              </a:srgbClr>
            </a:outerShdw>
          </a:effectLst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 descr="Cover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6175" y="2835275"/>
            <a:ext cx="6870700" cy="10048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5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21" name="Google Shape;21;p17"/>
          <p:cNvGrpSpPr/>
          <p:nvPr/>
        </p:nvGrpSpPr>
        <p:grpSpPr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22" name="Google Shape;22;p1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23" name="Google Shape;23;p17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4" name="Google Shape;24;p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63" name="Google Shape;63;p23" descr="Cover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3"/>
          <p:cNvGrpSpPr/>
          <p:nvPr/>
        </p:nvGrpSpPr>
        <p:grpSpPr>
          <a:xfrm>
            <a:off x="1173162" y="2887662"/>
            <a:ext cx="6778625" cy="923925"/>
            <a:chOff x="1172584" y="1381459"/>
            <a:chExt cx="6779110" cy="923330"/>
          </a:xfrm>
        </p:grpSpPr>
        <p:sp>
          <p:nvSpPr>
            <p:cNvPr id="65" name="Google Shape;65;p2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66" name="Google Shape;66;p2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7" name="Google Shape;67;p23"/>
            <p:cNvCxnSpPr/>
            <p:nvPr/>
          </p:nvCxnSpPr>
          <p:spPr>
            <a:xfrm rot="10800000">
              <a:off x="4832033" y="1927207"/>
              <a:ext cx="3119661" cy="1586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81" name="Google Shape;81;p25"/>
          <p:cNvGrpSpPr/>
          <p:nvPr/>
        </p:nvGrpSpPr>
        <p:grpSpPr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82" name="Google Shape;82;p2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83" name="Google Shape;83;p2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4" name="Google Shape;84;p2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99" name="Google Shape;99;p27"/>
          <p:cNvGrpSpPr/>
          <p:nvPr/>
        </p:nvGrpSpPr>
        <p:grpSpPr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100" name="Google Shape;100;p2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01" name="Google Shape;101;p27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2" name="Google Shape;102;p2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19" name="Google Shape;119;p29"/>
          <p:cNvGrpSpPr/>
          <p:nvPr/>
        </p:nvGrpSpPr>
        <p:grpSpPr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120" name="Google Shape;120;p29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21" name="Google Shape;121;p2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2" name="Google Shape;122;p2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35" name="Google Shape;135;p31"/>
          <p:cNvGrpSpPr/>
          <p:nvPr/>
        </p:nvGrpSpPr>
        <p:grpSpPr>
          <a:xfrm>
            <a:off x="1173162" y="1392237"/>
            <a:ext cx="6778625" cy="923925"/>
            <a:chOff x="1172584" y="1381459"/>
            <a:chExt cx="6779110" cy="923330"/>
          </a:xfrm>
        </p:grpSpPr>
        <p:sp>
          <p:nvSpPr>
            <p:cNvPr id="136" name="Google Shape;136;p31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37" name="Google Shape;137;p31"/>
            <p:cNvCxnSpPr/>
            <p:nvPr/>
          </p:nvCxnSpPr>
          <p:spPr>
            <a:xfrm rot="10800000">
              <a:off x="1172584" y="1925620"/>
              <a:ext cx="3119660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8" name="Google Shape;138;p31"/>
            <p:cNvCxnSpPr/>
            <p:nvPr/>
          </p:nvCxnSpPr>
          <p:spPr>
            <a:xfrm rot="10800000">
              <a:off x="4832033" y="1922447"/>
              <a:ext cx="3119661" cy="1587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 Antiqua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52" name="Google Shape;152;p33"/>
          <p:cNvGrpSpPr/>
          <p:nvPr/>
        </p:nvGrpSpPr>
        <p:grpSpPr>
          <a:xfrm rot="5400000">
            <a:off x="3894138" y="2865437"/>
            <a:ext cx="5481637" cy="922336"/>
            <a:chOff x="1799468" y="1395762"/>
            <a:chExt cx="5480154" cy="923329"/>
          </a:xfrm>
        </p:grpSpPr>
        <p:sp>
          <p:nvSpPr>
            <p:cNvPr id="153" name="Google Shape;153;p33"/>
            <p:cNvSpPr txBox="1"/>
            <p:nvPr/>
          </p:nvSpPr>
          <p:spPr>
            <a:xfrm>
              <a:off x="4132461" y="1395762"/>
              <a:ext cx="877649" cy="92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A455"/>
                </a:buClr>
                <a:buSzPts val="5400"/>
                <a:buFont typeface="Noto Sans Symbols"/>
                <a:buNone/>
              </a:pPr>
              <a:r>
                <a:rPr lang="en-US" sz="5400" b="0" i="0" u="none" strike="noStrike" cap="none">
                  <a:solidFill>
                    <a:srgbClr val="DBA45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54" name="Google Shape;154;p33"/>
            <p:cNvCxnSpPr/>
            <p:nvPr/>
          </p:nvCxnSpPr>
          <p:spPr>
            <a:xfrm rot="10800000">
              <a:off x="1799468" y="1940860"/>
              <a:ext cx="2469482" cy="1590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5" name="Google Shape;155;p33"/>
            <p:cNvCxnSpPr/>
            <p:nvPr/>
          </p:nvCxnSpPr>
          <p:spPr>
            <a:xfrm rot="10800000">
              <a:off x="4810140" y="1944038"/>
              <a:ext cx="2469482" cy="1590"/>
            </a:xfrm>
            <a:prstGeom prst="straightConnector1">
              <a:avLst/>
            </a:prstGeom>
            <a:noFill/>
            <a:ln w="12700" cap="flat" cmpd="sng">
              <a:solidFill>
                <a:srgbClr val="DBA45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dt" idx="10"/>
          </p:nvPr>
        </p:nvSpPr>
        <p:spPr>
          <a:xfrm>
            <a:off x="360362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ftr" idx="11"/>
          </p:nvPr>
        </p:nvSpPr>
        <p:spPr>
          <a:xfrm>
            <a:off x="3124200" y="616108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6638925" y="61610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ook Antiqua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vwp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 idx="4294967295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Vivre chez votre hôte en France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1371600" y="376713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000" b="0" i="0" u="none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en-US" sz="4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Règles</a:t>
            </a:r>
            <a:r>
              <a:rPr lang="en-US" sz="4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Vie: Codes de </a:t>
            </a:r>
            <a:r>
              <a:rPr lang="en-US" sz="4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comportement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body" idx="1"/>
          </p:nvPr>
        </p:nvSpPr>
        <p:spPr>
          <a:xfrm>
            <a:off x="687614" y="2276248"/>
            <a:ext cx="7747000" cy="459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entraîne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souvent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changement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serrure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coûte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très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environ 1000 Euros MINIMUM.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L’étudiant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responsable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coût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remplacement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facturé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dirty="0"/>
              <a:t>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 VWPP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souscrit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assurance habitation pour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étudiants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couvrira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facture –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facturé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montant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l’assurance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couvre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(la “franchise”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“deductible”).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N°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appeler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perdez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:  Mondial Assistance 01 40 25 52 95.  Demander de faire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intervenir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société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Jeannin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Serurrurie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société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acceptée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l’assurance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VWPP et la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seule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pourrait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être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remboursée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perdez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ells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volées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il faut le dire tout de suite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des raisons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sécurité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évidentes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VWPP (</a:t>
            </a:r>
            <a:r>
              <a:rPr lang="en-US" sz="1500" dirty="0"/>
              <a:t>au bureau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semaine</a:t>
            </a:r>
            <a:r>
              <a:rPr lang="en-US" sz="1500" dirty="0"/>
              <a:t> et le </a:t>
            </a:r>
            <a:r>
              <a:rPr lang="en-US" sz="1500" dirty="0" err="1"/>
              <a:t>directeur</a:t>
            </a:r>
            <a:r>
              <a:rPr lang="en-US" sz="1500" dirty="0"/>
              <a:t> le weekend) 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utiliser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serrurier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recommandé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assurance –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sinon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coûtera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encore plus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 pas 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suivre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son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immeuble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reconnaît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connaissez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dans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l’appartement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sauf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prévenu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l’avance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d’ouvrier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exemple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Il y a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ramoneurs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-« chimney sweeps » qui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les immeubles et qui 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présentent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nettoyer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cheminées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ensuite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exigent d’être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payés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Ne pas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!)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garder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l’adresse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chez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ne pas noter le code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d’entrée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ne pas noter le code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d’entrée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côté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l’adresse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(dans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agenda, par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exemple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dans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où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sac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volé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agenda,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afin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puisse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savoir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où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habitez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.)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« tile »,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localisateur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craignez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perdre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..</a:t>
            </a:r>
            <a:endParaRPr dirty="0"/>
          </a:p>
          <a:p>
            <a:pPr marL="38100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br>
              <a:rPr lang="en-US" sz="54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lang="en-US" sz="54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5400" b="1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Les clés  et les portes</a:t>
            </a:r>
            <a:br>
              <a:rPr lang="en-US" sz="5400" b="1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00" y="0"/>
            <a:ext cx="3617912" cy="101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présence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régulière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participation actives au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importantes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-  ne pas rater les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souvent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avez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grave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empêchement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téléphoner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l’avance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1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prévenir</a:t>
            </a:r>
            <a:r>
              <a:rPr lang="en-US" sz="11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3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semaine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petits déjeuners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compris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consiste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boisson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chaude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un jus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fuit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et/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fruit, des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céréales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pain.   Pour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prenez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achetez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provisions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accès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cuisine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indiquées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Si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invité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dehors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trois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reste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exceptionnel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non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obligatoire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Certaines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pourront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demander un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supplément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supplémentaires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MAIS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devez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donner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accord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prenez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comprendre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comment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ils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seront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facturés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combien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.)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céréales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nourriture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donne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 petit-déjeuner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considérées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nourriture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 petit-déjeuner le matin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uniquement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 et pas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manger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déjeuner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”snack”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;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aliments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laissés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libre service, ne pas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servir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d’autres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;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ils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risquent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ne pas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remplacés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de suite.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surtout un moment de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convivialité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 conversation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où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l’occasion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discuter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d’échanger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activités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moment de poser des questions sur Paris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France,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raconter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Paris, dans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cours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lors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voyages, des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évènements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l’actualité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d’écouter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membres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discuter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plupart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attendent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viviez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membre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donc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n’hésitez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parler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fait dans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journée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posez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questions ;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essayez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adapter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vie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Certains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regardent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télévision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pendant le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d’autres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passer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table.  Essayer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participer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rituel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surtout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arrivant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service du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informations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20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regarder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ensemble ;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apprendrez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beaucoup et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aurez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peut-être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sujets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discussions par la suite. 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pouvez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aussi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proposer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d’aider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table,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déboucher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vin, demander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apprendre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faire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vinaigrette, etc.  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arrivant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l’heure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passer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table. </a:t>
            </a:r>
            <a:endParaRPr u="sng"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 temps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temps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déjeunerez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place d’un diner –par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exemple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dimanche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midi. 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Certaines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fêtent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anniversaires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voient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traditionnellement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dimanche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 déjeuner. 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ratez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l’occasion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y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assister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y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1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invité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–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rencontrerez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élargie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amis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Wingdings" pitchFamily="2" charset="2"/>
              <a:buChar char="v"/>
            </a:pP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N’hésitez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garder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journal de bord avec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noter les nouveaux mots de </a:t>
            </a:r>
            <a:r>
              <a:rPr lang="en-US" sz="11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vocabulaire</a:t>
            </a:r>
            <a:r>
              <a:rPr lang="en-US" sz="11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!</a:t>
            </a:r>
            <a:endParaRPr dirty="0"/>
          </a:p>
        </p:txBody>
      </p:sp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Les Repas</a:t>
            </a:r>
            <a:endParaRPr/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137" y="0"/>
            <a:ext cx="19399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>
            <a:spLocks noGrp="1"/>
          </p:cNvSpPr>
          <p:nvPr>
            <p:ph type="body" idx="1"/>
          </p:nvPr>
        </p:nvSpPr>
        <p:spPr>
          <a:xfrm>
            <a:off x="698500" y="23368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 il y a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quelques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règles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les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Respecter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Soyez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attentif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façon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tient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bonne occasion pour observer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apprendre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coutumes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comment 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tient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couverts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où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serviette, son pain, comment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son vin, etc.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les enfants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membres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aident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aux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débarrasser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table, proposer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(« 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puis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–je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aider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/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débarrasser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table ? »)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n’y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membres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présents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proposez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Il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poli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proposer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d’aider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débarrasser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table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fin du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familial (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nécessaire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invité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chez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première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surtout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plutôt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formel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.)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Certains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accepteront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offre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d’importance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!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choix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personnel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général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quoi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offre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toujours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appréciée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Prévenir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venez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prévu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prévenez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plus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tôt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possible ; et  AVANT midi au plus tard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pris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commun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Après,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trop tard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impoli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décommander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–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sachez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souvent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fait un menu et un effort particulier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plaisir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décevant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ne 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sentira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respecté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apprécié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décommandez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26987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Les repas (encore!)</a:t>
            </a:r>
            <a:endParaRPr/>
          </a:p>
        </p:txBody>
      </p:sp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" y="-52387"/>
            <a:ext cx="2439987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688975" y="2247899"/>
            <a:ext cx="7756525" cy="417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Les bonne manières </a:t>
            </a:r>
            <a:r>
              <a:rPr lang="en-US" sz="1400" b="0" i="1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lors</a:t>
            </a:r>
            <a:r>
              <a:rPr lang="en-US" sz="1400" b="0" i="1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400" b="0" i="1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400" b="0" i="1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1400" dirty="0"/>
          </a:p>
          <a:p>
            <a:pPr marL="28575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4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 pas se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resservir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d’un plat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attendre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propose. Pour le vin, par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exemple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maître/la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maîtresse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s’assure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les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verres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pleins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donc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ne pas se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servir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attendez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propose.   </a:t>
            </a:r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dirty="0"/>
              <a:t>Si </a:t>
            </a:r>
            <a:r>
              <a:rPr lang="en-US" sz="1400" dirty="0" err="1"/>
              <a:t>vous</a:t>
            </a:r>
            <a:r>
              <a:rPr lang="en-US" sz="1400" dirty="0"/>
              <a:t> </a:t>
            </a:r>
            <a:r>
              <a:rPr lang="en-US" sz="1400" dirty="0" err="1"/>
              <a:t>avez</a:t>
            </a:r>
            <a:r>
              <a:rPr lang="en-US" sz="1400" dirty="0"/>
              <a:t> </a:t>
            </a:r>
            <a:r>
              <a:rPr lang="en-US" sz="1400" dirty="0" err="1"/>
              <a:t>sufffisement</a:t>
            </a:r>
            <a:r>
              <a:rPr lang="en-US" sz="1400" dirty="0"/>
              <a:t> </a:t>
            </a:r>
            <a:r>
              <a:rPr lang="en-US" sz="1400" dirty="0" err="1"/>
              <a:t>mangé</a:t>
            </a:r>
            <a:r>
              <a:rPr lang="en-US" sz="1400" dirty="0"/>
              <a:t> et </a:t>
            </a:r>
            <a:r>
              <a:rPr lang="en-US" sz="1400" dirty="0" err="1"/>
              <a:t>n’en</a:t>
            </a:r>
            <a:r>
              <a:rPr lang="en-US" sz="1400" dirty="0"/>
              <a:t> </a:t>
            </a:r>
            <a:r>
              <a:rPr lang="en-US" sz="1400" dirty="0" err="1"/>
              <a:t>voulez</a:t>
            </a:r>
            <a:r>
              <a:rPr lang="en-US" sz="1400" dirty="0"/>
              <a:t> plus, </a:t>
            </a:r>
            <a:r>
              <a:rPr lang="en-US" sz="1400" dirty="0" err="1"/>
              <a:t>vous</a:t>
            </a:r>
            <a:r>
              <a:rPr lang="en-US" sz="1400" dirty="0"/>
              <a:t> </a:t>
            </a:r>
            <a:r>
              <a:rPr lang="en-US" sz="1400" dirty="0" err="1"/>
              <a:t>dites</a:t>
            </a:r>
            <a:r>
              <a:rPr lang="en-US" sz="1400" dirty="0"/>
              <a:t> ”merci, </a:t>
            </a:r>
            <a:r>
              <a:rPr lang="en-US" sz="1400" dirty="0" err="1"/>
              <a:t>j’ai</a:t>
            </a:r>
            <a:r>
              <a:rPr lang="en-US" sz="1400" dirty="0"/>
              <a:t> bien mange</a:t>
            </a:r>
            <a:r>
              <a:rPr lang="en-US" sz="1400"/>
              <a:t>”, “je </a:t>
            </a:r>
            <a:r>
              <a:rPr lang="en-US" sz="1400" dirty="0" err="1"/>
              <a:t>n’ai</a:t>
            </a:r>
            <a:r>
              <a:rPr lang="en-US" sz="1400" dirty="0"/>
              <a:t> plus </a:t>
            </a:r>
            <a:r>
              <a:rPr lang="en-US" sz="1400" dirty="0" err="1"/>
              <a:t>faim</a:t>
            </a:r>
            <a:r>
              <a:rPr lang="en-US" sz="1400" dirty="0"/>
              <a:t>, merci”.  Plus </a:t>
            </a:r>
            <a:r>
              <a:rPr lang="en-US" sz="1400" dirty="0" err="1"/>
              <a:t>formel</a:t>
            </a:r>
            <a:r>
              <a:rPr lang="en-US" sz="1400" dirty="0"/>
              <a:t> et recherché “je </a:t>
            </a:r>
            <a:r>
              <a:rPr lang="en-US" sz="1400" dirty="0" err="1"/>
              <a:t>suis</a:t>
            </a:r>
            <a:r>
              <a:rPr lang="en-US" sz="1400" dirty="0"/>
              <a:t> </a:t>
            </a:r>
            <a:r>
              <a:rPr lang="en-US" sz="1400" dirty="0" err="1"/>
              <a:t>repus</a:t>
            </a:r>
            <a:r>
              <a:rPr lang="en-US" sz="1400" dirty="0"/>
              <a:t>”.  Plus </a:t>
            </a:r>
            <a:r>
              <a:rPr lang="en-US" sz="1400" dirty="0" err="1"/>
              <a:t>argotique</a:t>
            </a:r>
            <a:r>
              <a:rPr lang="en-US" sz="1400" dirty="0"/>
              <a:t> “je </a:t>
            </a:r>
            <a:r>
              <a:rPr lang="en-US" sz="1400" dirty="0" err="1"/>
              <a:t>suis</a:t>
            </a:r>
            <a:r>
              <a:rPr lang="en-US" sz="1400" dirty="0"/>
              <a:t> </a:t>
            </a:r>
            <a:r>
              <a:rPr lang="en-US" sz="1400" dirty="0" err="1"/>
              <a:t>calé</a:t>
            </a:r>
            <a:r>
              <a:rPr lang="en-US" sz="1400" dirty="0"/>
              <a:t>”. </a:t>
            </a:r>
            <a:r>
              <a:rPr lang="en-US" sz="1400" dirty="0" err="1"/>
              <a:t>N’oubliez</a:t>
            </a:r>
            <a:r>
              <a:rPr lang="en-US" sz="1400" dirty="0"/>
              <a:t> pas de </a:t>
            </a:r>
            <a:r>
              <a:rPr lang="fr-FR" sz="1400" dirty="0"/>
              <a:t>montrer votre appréciation pour le repas; « c’était délicieux », j’ai bien aimé ce repas/ce fromage/ce dessert… »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deux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verres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vin 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pris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mangeant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pendant un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convenables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–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que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mal vu.  Ne pas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vin du tout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l’eau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seulement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fait acceptable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aussi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On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demande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toujours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peut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resservir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d’un plat. 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Habituellement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ne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ressert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de fromage, encore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 il faut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attendre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propose.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Les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français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dînent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tard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comparaison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aux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horaires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américains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habituels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: 20H,  20H 30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parfois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21H. 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y a des enfants, on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tôt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général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19h-19h30.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vraiment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trop tard pour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prendre un petit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goûter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vers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16h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français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gâchez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appétit pour le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tard !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 compose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habituellement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d’une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entrée, d’un plat, de fromage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laitage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de fruit et/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dessert, de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boisson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eau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parfois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vin.) </a:t>
            </a:r>
            <a:endParaRPr sz="1400" dirty="0"/>
          </a:p>
          <a:p>
            <a:pPr marL="2032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Discuter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précisément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allergies/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intolérances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alimentaires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400" b="0" i="1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habitudes </a:t>
            </a:r>
            <a:r>
              <a:rPr lang="en-US" sz="1400" b="0" i="1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alimentaires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distinguer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allergies-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intolérances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habitudes de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préférences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culinaires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Soyez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honnête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mangez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dès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début et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adaptez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mieux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régime de la </a:t>
            </a:r>
            <a:r>
              <a:rPr lang="en-US" sz="14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4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</a:pPr>
            <a:endParaRPr sz="1400" dirty="0"/>
          </a:p>
          <a:p>
            <a:pPr marL="365125" marR="0" lvl="0" indent="-282575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Et ENCORE </a:t>
            </a:r>
            <a:b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les </a:t>
            </a:r>
            <a:r>
              <a:rPr lang="en-US" sz="5400" b="0" i="0" u="none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!</a:t>
            </a:r>
            <a:endParaRPr dirty="0"/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012" y="0"/>
            <a:ext cx="1550987" cy="2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127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fr-FR" sz="2400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Lire la suite…encore plus pertinente!</a:t>
            </a:r>
            <a:endParaRPr sz="2400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Lire la suite 2</a:t>
            </a:r>
            <a:r>
              <a:rPr lang="en-US" sz="5400" b="0" i="0" u="none" baseline="300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partie!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400" b="1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Sur le </a:t>
            </a:r>
            <a:r>
              <a:rPr lang="en-US" sz="2400" b="1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Portail</a:t>
            </a:r>
            <a:r>
              <a:rPr lang="en-US" sz="2400" b="1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1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étudiant</a:t>
            </a:r>
            <a:endParaRPr dirty="0"/>
          </a:p>
          <a:p>
            <a:pPr marL="365125" marR="0" lvl="0" indent="-21272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400" b="1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http://fr.vwpp.org</a:t>
            </a:r>
            <a:endParaRPr dirty="0"/>
          </a:p>
          <a:p>
            <a:pPr marL="365125" marR="0" lvl="0" indent="-21272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1" i="0" u="sng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400" b="1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Mot de passe: </a:t>
            </a:r>
            <a:r>
              <a:rPr lang="en-US" b="1" dirty="0"/>
              <a:t>Louise Michel</a:t>
            </a:r>
            <a:endParaRPr dirty="0"/>
          </a:p>
        </p:txBody>
      </p:sp>
      <p:sp>
        <p:nvSpPr>
          <p:cNvPr id="178" name="Google Shape;178;p2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57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 Antiqua"/>
              <a:buNone/>
            </a:pPr>
            <a:r>
              <a:rPr lang="en-US" sz="40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A LIRE IMPERATIVEMENT ! </a:t>
            </a:r>
            <a:br>
              <a:rPr lang="en-US" sz="40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569232" y="2090057"/>
            <a:ext cx="7560582" cy="317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Wingdings" pitchFamily="2" charset="2"/>
              <a:buChar char="v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qui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amélioreront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séjour chez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qui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offerts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d’anciens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étudiants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plusieurs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dirty="0" err="1"/>
              <a:t>coordinateurs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logement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plusieurs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programmes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d’échange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Wingdings" pitchFamily="2" charset="2"/>
              <a:buChar char="v"/>
            </a:pPr>
            <a:endParaRPr sz="22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42900" marR="0" lvl="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Wingdings" pitchFamily="2" charset="2"/>
              <a:buChar char="v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Plus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ferez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d’efforts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sens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plus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appréciera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séjour chez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eux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plus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séjour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Paris chez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eux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sera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agréable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(et pour les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étudiants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venir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! 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N’oubliez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que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représentez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malgré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les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jeunes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nationalité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.)</a:t>
            </a:r>
            <a:endParaRPr dirty="0"/>
          </a:p>
          <a:p>
            <a:pPr marL="342900" marR="0" lvl="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Wingdings" pitchFamily="2" charset="2"/>
              <a:buChar char="v"/>
            </a:pPr>
            <a:endParaRPr lang="en-US" sz="2200" dirty="0"/>
          </a:p>
          <a:p>
            <a:pPr marL="342900" marR="0" lvl="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Wingdings" pitchFamily="2" charset="2"/>
              <a:buChar char="v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verrez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plus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serez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respectueux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essayer de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comprendre</a:t>
            </a:r>
            <a:r>
              <a:rPr lang="en-US" sz="2200" u="sng" dirty="0"/>
              <a:t>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2200" b="0" i="0" u="sng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</a:t>
            </a:r>
            <a:r>
              <a:rPr lang="en-US" sz="2200" b="0" i="0" u="sng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culture,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celui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-ci aura tendance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apprécier</a:t>
            </a:r>
            <a:r>
              <a:rPr lang="en-US" sz="2200" dirty="0"/>
              <a:t>,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accorder de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l’attention</a:t>
            </a:r>
            <a:r>
              <a:rPr lang="en-US" sz="2200" dirty="0"/>
              <a:t> et 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faveurs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plus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apprendrez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pendant </a:t>
            </a:r>
            <a:r>
              <a:rPr lang="en-US" sz="2200" b="0" i="0" u="none" strike="noStrike" cap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séjour. </a:t>
            </a:r>
            <a:endParaRPr dirty="0"/>
          </a:p>
          <a:p>
            <a:pPr marL="365125" marR="0" lvl="0" indent="-22542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en-US" sz="54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Voici</a:t>
            </a:r>
            <a:r>
              <a:rPr lang="en-US" sz="54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54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règles</a:t>
            </a:r>
            <a:r>
              <a:rPr lang="en-US" sz="54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de vie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698500" y="23876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Toujours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dire « bonjour »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« bonsoir » la première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qu’on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voit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journée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endParaRPr dirty="0"/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Parfois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embrasse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enfants,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sert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main du maître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Toujours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aller</a:t>
            </a:r>
            <a:r>
              <a:rPr lang="en-US" sz="15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dire « au revoir »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partant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faut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chercher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cuisine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salon,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passant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devant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leur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ouverte),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prévenir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l’heure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laquelle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rentrera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Discuter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projets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sortir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avec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dîner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ensemble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prévu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demander/se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mettre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d’accord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l’heure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repas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absent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petit mot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écrit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evidence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envoyer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sms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Tenir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courant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horaires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rentrer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les voyages, les week-ends, les congés, etc.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obligatoire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nécessaire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sécurité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grande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28575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Dire bonjour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bonsoir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croisant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voisins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le/la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gardien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(ne) dans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immeuble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dans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commerces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26987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 Antiqua"/>
              <a:buNone/>
            </a:pPr>
            <a:br>
              <a:rPr lang="en-US" sz="40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40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Bonjour, au revoir, prévenir, c’est très important :</a:t>
            </a:r>
            <a:b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437" y="1079500"/>
            <a:ext cx="1947862" cy="127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buSzPts val="1500"/>
              <a:buFont typeface="Wingdings" pitchFamily="2" charset="2"/>
              <a:buChar char="v"/>
            </a:pP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Il faut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communiquer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leur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parler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N’hésitez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leur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poser des questions tout au long de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séjour, et surtout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dès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comprenez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pas.</a:t>
            </a:r>
            <a:endParaRPr dirty="0"/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Important : 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donner des conseils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base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départ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importante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– ne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considérez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marque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rigidité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conseils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meilleure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cohabitation et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mieux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établir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relation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d’appréciation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mutuelle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Ne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hésitez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répéter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comprenez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« je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n’ai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pourriez-vous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répéter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(plus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lentement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plaît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? »  </a:t>
            </a:r>
            <a:endParaRPr dirty="0"/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Si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semblant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d’avoir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compris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il y aura par la suite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incompréhensions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malentendus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SzPts val="1500"/>
              <a:buFont typeface="Wingdings" pitchFamily="2" charset="2"/>
              <a:buChar char="v"/>
            </a:pP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Fournitures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: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manque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quelque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chose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serviette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ampoule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cassée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n’hésitez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avertir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l’hôtesse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lui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demander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faut faire.</a:t>
            </a:r>
            <a:endParaRPr dirty="0"/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buSzPts val="1500"/>
              <a:buFont typeface="Wingdings" pitchFamily="2" charset="2"/>
              <a:buChar char="v"/>
            </a:pP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 Si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quelque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chose ne </a:t>
            </a:r>
            <a:r>
              <a:rPr lang="en-US" sz="15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marche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bien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dégrade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logement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évier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douche, toilettes bouchées ;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s’ouvre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difficilement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clé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coince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fenêtre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ferme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bien ;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linge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tapis,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tapisserie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matelas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etc.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dégradé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petite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fuite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par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exemple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parlez-en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tout de suite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Ceci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permet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d’intervenir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rapidement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 faire les petites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réparations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grosse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dégradation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survienne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26987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 Antiqua"/>
              <a:buNone/>
            </a:pPr>
            <a:r>
              <a:rPr lang="en-US" sz="40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Vie chez l’hôte en général :</a:t>
            </a:r>
            <a:br>
              <a:rPr lang="en-US" sz="40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body" idx="1"/>
          </p:nvPr>
        </p:nvSpPr>
        <p:spPr>
          <a:xfrm>
            <a:off x="688975" y="2247900"/>
            <a:ext cx="7756525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Des points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savoir : </a:t>
            </a:r>
            <a:endParaRPr dirty="0"/>
          </a:p>
          <a:p>
            <a:pPr marL="3810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l’eau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presque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trois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chère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qu’aux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Etats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-Unis,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l’électricité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deux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fois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plus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chère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Avec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l’économie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les factures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l’électricité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dirty="0" err="1"/>
              <a:t>l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’écologie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 future de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planète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la conservation et respect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ressources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naturelles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 la nature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base des habitudes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françaises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810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France,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quitte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pièce on a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l’habitude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d’éteindre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lumière,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donc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quittez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la salle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les toilettes, et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pièces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communes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dernière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personne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partir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3810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chauffée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radiateur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électrique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baisser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thermostat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journée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ne laissez pas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chauffage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maximum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hiver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fermez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volets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quittez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pièce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journée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économiser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chauffage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810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Après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avoir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ouvert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fenêtres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l’aérier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matin pendant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minutes, pour des raisons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sécurité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tempête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fermer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fenêtre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les volets (« shutters »)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pendant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absence dans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journée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l’année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surtout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habitez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-de chaussée.</a:t>
            </a:r>
            <a:endParaRPr dirty="0"/>
          </a:p>
          <a:p>
            <a:pPr marL="365125" marR="0" lvl="0" indent="-26987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 Antiqua"/>
              <a:buNone/>
            </a:pPr>
            <a:r>
              <a:rPr lang="en-US" sz="40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Electricité et Eau</a:t>
            </a:r>
            <a:br>
              <a:rPr lang="en-US" sz="40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7" y="63500"/>
            <a:ext cx="1739900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375" y="0"/>
            <a:ext cx="2379662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98500" y="2247899"/>
            <a:ext cx="7747000" cy="419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Nettoyer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derrière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avant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quitter la salle de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y a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femme de ménage.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Penser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enlever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cheveux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tous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300" b="1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jours</a:t>
            </a:r>
            <a:r>
              <a:rPr lang="en-US" sz="1300" b="1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douche et le lavabo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sinon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on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risque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boucher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douche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baignoire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(et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c’est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désagréable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personne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suivante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celui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fait le ménage.)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Accrocher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serviettes et ne pas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laisser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serviettes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mouillées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terre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ni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meubles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y a un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problème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d’écoulement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douche,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baignoire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le lavabo,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l’évier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cuisine, le signaler tout de suite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/propriétaire.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Sinon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l’eau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déborde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risque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causer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dégâts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aux habitudes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concernant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l’économie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d’électricité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prenez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douche – 10 minutes au plus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raisonnable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règle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plupart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immeubles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interdit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prendre des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douches entre 22h le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soir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6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matin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car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tuyaux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passent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appartements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l’écoulement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d’eau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douche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produit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bruit dans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appartements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l’immeuble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Toilettes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: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quand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il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n’y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personne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on laisse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WC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fermée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non ouverte.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lang="en-US"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Attention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tuyauterie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- ne pas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jeter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applicateurs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tampon dans les toilettes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plutôt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entouré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papier WC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poubelle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surtout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aucun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produit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hygiénique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les toilettes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dites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« 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sanibroyeurs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».</a:t>
            </a:r>
            <a:endParaRPr dirty="0"/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ook Antiqua"/>
              <a:buNone/>
            </a:pPr>
            <a:br>
              <a:rPr lang="en-US" sz="44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4400" b="1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    Salle de </a:t>
            </a:r>
            <a:r>
              <a:rPr lang="en-US" sz="4400" b="1" i="0" u="none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4400" b="1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br>
              <a:rPr lang="en-US" sz="4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dirty="0"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75" y="74612"/>
            <a:ext cx="2528887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body" idx="1"/>
          </p:nvPr>
        </p:nvSpPr>
        <p:spPr>
          <a:xfrm>
            <a:off x="502557" y="23241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905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horaires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« 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normaux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» pour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l’utilisation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fixe familial,,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jamais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portable ne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fonctionne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permet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entre 8 :30 et 21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Pas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d’appel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téléphonique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s/le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de la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après 22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heures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 </a:t>
            </a:r>
            <a:endParaRPr dirty="0"/>
          </a:p>
          <a:p>
            <a:pPr marL="1905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Attention au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coût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: 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téléphonique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facturé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minute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 (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sauf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famille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forfait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un service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d’appels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locaux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et/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Etats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-Unis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gratuits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Free – il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diront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sinon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demander)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donc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local, international, et 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d’un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fixe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vers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portable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facturé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la minute (et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ceci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avec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forfait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d’appels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locaux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gratuits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).</a:t>
            </a:r>
            <a:endParaRPr dirty="0"/>
          </a:p>
          <a:p>
            <a:pPr marL="1905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attention au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décalage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horaire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les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appels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dirty="0" err="1"/>
              <a:t>téléphoniques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sur </a:t>
            </a:r>
            <a:r>
              <a:rPr lang="en-US" sz="1500" dirty="0" err="1"/>
              <a:t>Whatsapp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Skype et 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 bruit des conversations nocturnes qui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peuvent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déranger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sommeil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l’ appartement après 22h.</a:t>
            </a:r>
            <a:endParaRPr dirty="0"/>
          </a:p>
          <a:p>
            <a:pPr marL="1905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Réseaux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sociaux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: Facebook, Instagram,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: demander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autorise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poster des photos de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lui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de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maison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Pensez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aux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commentaires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autres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les discussions qui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pourraient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suivre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ligne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qui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pourraient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blesser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l’influence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pourrait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avoir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sur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relations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hôtes-étudiant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..   </a:t>
            </a:r>
            <a:endParaRPr dirty="0"/>
          </a:p>
          <a:p>
            <a:pPr marL="190500" marR="0" lvl="0" indent="-28575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Wingdings" pitchFamily="2" charset="2"/>
              <a:buChar char="v"/>
            </a:pP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 Lois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Hadopi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France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interdit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téléchargement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illégal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;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recevra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avertissement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5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amende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5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Pas de </a:t>
            </a:r>
            <a:r>
              <a:rPr lang="en-US" sz="15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piratage</a:t>
            </a:r>
            <a:r>
              <a:rPr lang="en-US" sz="15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!</a:t>
            </a:r>
            <a:endParaRPr dirty="0"/>
          </a:p>
          <a:p>
            <a:pPr marL="365125" marR="0" lvl="0" indent="-26987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688975" y="1303337"/>
            <a:ext cx="775652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b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b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32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Téléphone</a:t>
            </a:r>
            <a:r>
              <a:rPr lang="en-US" sz="3200" b="1" u="sng" dirty="0"/>
              <a:t>,</a:t>
            </a:r>
            <a:r>
              <a:rPr lang="en-US" sz="32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Skype, internet , </a:t>
            </a:r>
            <a:r>
              <a:rPr lang="en-US" sz="32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réseaux</a:t>
            </a:r>
            <a:r>
              <a:rPr lang="en-US" sz="32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32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sociaux</a:t>
            </a:r>
            <a:r>
              <a:rPr lang="en-US" sz="3200" b="1" i="0" u="sng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3200" b="1" i="0" u="sng" dirty="0" err="1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téléchargements</a:t>
            </a:r>
            <a:br>
              <a:rPr lang="en-US" sz="5400" b="0" i="0" u="none" dirty="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dirty="0"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50" y="53975"/>
            <a:ext cx="3397250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587" y="0"/>
            <a:ext cx="2914650" cy="130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>
            <a:spLocks noGrp="1"/>
          </p:cNvSpPr>
          <p:nvPr>
            <p:ph type="body" idx="1"/>
          </p:nvPr>
        </p:nvSpPr>
        <p:spPr>
          <a:xfrm>
            <a:off x="698500" y="2247900"/>
            <a:ext cx="7747000" cy="38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36512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sorte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soit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correctement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rangée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; il y a un minimum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propreté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d’ordre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avoir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Trop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désordre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hygiène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douteuse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montrent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un manque de respect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envers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Rangez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vêtements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meubles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 placard,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vider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poubelle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régulièrement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ne laissez pas de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nourriture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traîner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chambre, ranger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papiers et livres,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lit.</a:t>
            </a:r>
            <a:endParaRPr dirty="0"/>
          </a:p>
          <a:p>
            <a:pPr marL="368300" marR="0" lvl="0" indent="-285750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Surtout les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jours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ménage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il faut ranger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vêtements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les surfaces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meubles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que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s’il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y 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quelqu’un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qui fait le ménage dans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chambre, il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puisse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passer pour faire le ménage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correctement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responsable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nettoyage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faites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-le au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moins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toutes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deux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semaines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demandant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produits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l’aspirateur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à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hôte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 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êtes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1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300" b="1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colocation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il faut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regarder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les conditions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spécifiques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savoir qui fait le ménage.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nettoyage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prévu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par le propriétaire par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employées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ménage,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elle-même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et les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mêmes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règles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propriété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que ci-dessus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s’appliquent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soit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pouvez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entièrement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responsable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du ménage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chambre et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pièces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communes (salle de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bain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toilettes, cuisine, séjour)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donc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devez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faire le ménage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accord avec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colocataires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et laver le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linge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lit et des serviettes.  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départ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tout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doit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être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fait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absolument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!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Sur </a:t>
            </a:r>
            <a:r>
              <a:rPr lang="en-US" sz="13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les </a:t>
            </a:r>
            <a:r>
              <a:rPr lang="en-US" sz="1300" b="0" i="0" u="sng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murs</a:t>
            </a:r>
            <a:r>
              <a:rPr lang="en-US" sz="1300" b="0" i="0" u="sng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: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demander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l’autorisation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pour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coller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photos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posters car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cela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peut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parfois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entraîner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dégradations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 la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peinture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endParaRPr dirty="0"/>
          </a:p>
          <a:p>
            <a:pPr marL="365125" marR="0" lvl="0" indent="-365125" algn="just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vous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cassez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ou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causez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des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dégâts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dans la chambre,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dites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-le tout de suite!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N’attendez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pas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votre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départ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! 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Venez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voir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Lisa Fleury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si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besoin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une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solution sera </a:t>
            </a:r>
            <a:r>
              <a:rPr lang="en-US" sz="1300" b="0" i="0" u="none" dirty="0" err="1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trouvée</a:t>
            </a:r>
            <a:r>
              <a:rPr lang="en-US" sz="1300" b="0" i="0" u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!</a:t>
            </a:r>
            <a:endParaRPr dirty="0"/>
          </a:p>
          <a:p>
            <a:pPr marL="368300" marR="0" lvl="0" indent="-2857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ingdings" pitchFamily="2" charset="2"/>
              <a:buChar char="v"/>
            </a:pPr>
            <a:endParaRPr sz="1300" b="0" i="0" u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688975" y="569912"/>
            <a:ext cx="77565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br>
              <a:rPr lang="en-US" sz="54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5400" b="1" i="0" u="sng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Votre chambre</a:t>
            </a:r>
            <a:br>
              <a:rPr lang="en-US" sz="5400" b="0" i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7387" y="0"/>
            <a:ext cx="2012950" cy="16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662" y="0"/>
            <a:ext cx="2120900" cy="19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Livre relié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3173</Words>
  <Application>Microsoft Macintosh PowerPoint</Application>
  <PresentationFormat>Affichage à l'écran (4:3)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Book Antiqua</vt:lpstr>
      <vt:lpstr>Arial</vt:lpstr>
      <vt:lpstr>Wingdings</vt:lpstr>
      <vt:lpstr>Noto Sans Symbols</vt:lpstr>
      <vt:lpstr>1_Livre relié</vt:lpstr>
      <vt:lpstr>2_Livre relié</vt:lpstr>
      <vt:lpstr>Livre relié</vt:lpstr>
      <vt:lpstr>3_Livre relié</vt:lpstr>
      <vt:lpstr>4_Livre relié</vt:lpstr>
      <vt:lpstr>5_Livre relié</vt:lpstr>
      <vt:lpstr>6_Livre relié</vt:lpstr>
      <vt:lpstr>7_Livre relié</vt:lpstr>
      <vt:lpstr>8_Livre relié</vt:lpstr>
      <vt:lpstr>Vivre chez votre hôte en France</vt:lpstr>
      <vt:lpstr>A LIRE IMPERATIVEMENT !  </vt:lpstr>
      <vt:lpstr>Voici des règles de vie</vt:lpstr>
      <vt:lpstr> Bonjour, au revoir, prévenir, c’est très important : </vt:lpstr>
      <vt:lpstr>Vie chez l’hôte en général : </vt:lpstr>
      <vt:lpstr>Electricité et Eau </vt:lpstr>
      <vt:lpstr>      Salle de bain  </vt:lpstr>
      <vt:lpstr>  Téléphone, Skype, internet , réseaux sociaux et téléchargements </vt:lpstr>
      <vt:lpstr> Votre chambre </vt:lpstr>
      <vt:lpstr>  Les clés  et les portes </vt:lpstr>
      <vt:lpstr>Les Repas</vt:lpstr>
      <vt:lpstr>       Les repas (encore!)</vt:lpstr>
      <vt:lpstr>Et ENCORE  les Repas!</vt:lpstr>
      <vt:lpstr>Lire la suite 2e partie!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Vivre chez votre hôte en France</dc:title>
  <dc:creator>Lisa Fleury</dc:creator>
  <cp:lastModifiedBy>Microsoft Office User</cp:lastModifiedBy>
  <cp:revision>4</cp:revision>
  <dcterms:created xsi:type="dcterms:W3CDTF">2012-09-14T08:06:46Z</dcterms:created>
  <dcterms:modified xsi:type="dcterms:W3CDTF">2022-01-19T11:54:54Z</dcterms:modified>
</cp:coreProperties>
</file>